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58" r:id="rId4"/>
    <p:sldId id="261" r:id="rId5"/>
    <p:sldId id="26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59" r:id="rId26"/>
    <p:sldId id="269" r:id="rId27"/>
  </p:sldIdLst>
  <p:sldSz cx="12192000" cy="6858000"/>
  <p:notesSz cx="6796088" cy="99250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it-IT" sz="4400" b="0" strike="noStrike" spc="-1">
                <a:solidFill>
                  <a:srgbClr val="000000"/>
                </a:solidFill>
                <a:latin typeface="Arial"/>
              </a:rPr>
              <a:t>Fai clic per spostare la diapositiva</a:t>
            </a:r>
          </a:p>
        </p:txBody>
      </p:sp>
      <p:sp>
        <p:nvSpPr>
          <p:cNvPr id="15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it-IT" sz="2000" b="0" strike="noStrike" spc="-1">
                <a:solidFill>
                  <a:srgbClr val="000000"/>
                </a:solidFill>
                <a:latin typeface="Arial"/>
              </a:rPr>
              <a:t>Fai clic per modificare il formato delle note</a:t>
            </a:r>
          </a:p>
        </p:txBody>
      </p:sp>
      <p:sp>
        <p:nvSpPr>
          <p:cNvPr id="15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it-IT" sz="1400" b="0" strike="noStrike" spc="-1">
                <a:solidFill>
                  <a:srgbClr val="000000"/>
                </a:solidFill>
                <a:latin typeface="Times New Roman"/>
              </a:rPr>
              <a:t>&lt;intestazione&gt;</a:t>
            </a:r>
          </a:p>
        </p:txBody>
      </p:sp>
      <p:sp>
        <p:nvSpPr>
          <p:cNvPr id="158" name="PlaceHolder 4"/>
          <p:cNvSpPr>
            <a:spLocks noGrp="1"/>
          </p:cNvSpPr>
          <p:nvPr>
            <p:ph type="dt" idx="2"/>
          </p:nvPr>
        </p:nvSpPr>
        <p:spPr>
          <a:xfrm>
            <a:off x="4278960" y="0"/>
            <a:ext cx="3280680" cy="534240"/>
          </a:xfrm>
          <a:prstGeom prst="rect">
            <a:avLst/>
          </a:prstGeom>
          <a:noFill/>
          <a:ln w="0">
            <a:noFill/>
          </a:ln>
        </p:spPr>
        <p:txBody>
          <a:bodyPr lIns="0" tIns="0" rIns="0" bIns="0" anchor="t">
            <a:noAutofit/>
          </a:bodyPr>
          <a:lstStyle>
            <a:lvl1pPr indent="0" algn="r">
              <a:buNone/>
              <a:defRPr lang="it-IT" sz="1400" b="0" strike="noStrike" spc="-1">
                <a:solidFill>
                  <a:srgbClr val="000000"/>
                </a:solidFill>
                <a:latin typeface="Times New Roman"/>
              </a:defRPr>
            </a:lvl1pPr>
          </a:lstStyle>
          <a:p>
            <a:pPr indent="0" algn="r">
              <a:buNone/>
            </a:pPr>
            <a:r>
              <a:rPr lang="it-IT" sz="1400" b="0" strike="noStrike" spc="-1">
                <a:solidFill>
                  <a:srgbClr val="000000"/>
                </a:solidFill>
                <a:latin typeface="Times New Roman"/>
              </a:rPr>
              <a:t>&lt;data/ora&gt;</a:t>
            </a:r>
          </a:p>
        </p:txBody>
      </p:sp>
      <p:sp>
        <p:nvSpPr>
          <p:cNvPr id="159" name="PlaceHolder 5"/>
          <p:cNvSpPr>
            <a:spLocks noGrp="1"/>
          </p:cNvSpPr>
          <p:nvPr>
            <p:ph type="ftr" idx="3"/>
          </p:nvPr>
        </p:nvSpPr>
        <p:spPr>
          <a:xfrm>
            <a:off x="0" y="10157400"/>
            <a:ext cx="3280680" cy="534240"/>
          </a:xfrm>
          <a:prstGeom prst="rect">
            <a:avLst/>
          </a:prstGeom>
          <a:noFill/>
          <a:ln w="0">
            <a:noFill/>
          </a:ln>
        </p:spPr>
        <p:txBody>
          <a:bodyPr lIns="0" tIns="0" rIns="0" bIns="0" anchor="b">
            <a:noAutofit/>
          </a:bodyPr>
          <a:lstStyle>
            <a:lvl1pPr indent="0">
              <a:buNone/>
              <a:defRPr lang="it-IT" sz="1400" b="0" strike="noStrike" spc="-1">
                <a:solidFill>
                  <a:srgbClr val="000000"/>
                </a:solidFill>
                <a:latin typeface="Times New Roman"/>
              </a:defRPr>
            </a:lvl1pPr>
          </a:lstStyle>
          <a:p>
            <a:pPr indent="0">
              <a:buNone/>
            </a:pPr>
            <a:r>
              <a:rPr lang="it-IT" sz="1400" b="0" strike="noStrike" spc="-1">
                <a:solidFill>
                  <a:srgbClr val="000000"/>
                </a:solidFill>
                <a:latin typeface="Times New Roman"/>
              </a:rPr>
              <a:t>&lt;piè di pagina&gt;</a:t>
            </a:r>
          </a:p>
        </p:txBody>
      </p:sp>
      <p:sp>
        <p:nvSpPr>
          <p:cNvPr id="160" name="PlaceHolder 6"/>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it-IT" sz="1400" b="0" strike="noStrike" spc="-1">
                <a:solidFill>
                  <a:srgbClr val="000000"/>
                </a:solidFill>
                <a:latin typeface="Times New Roman"/>
              </a:defRPr>
            </a:lvl1pPr>
          </a:lstStyle>
          <a:p>
            <a:pPr indent="0" algn="r">
              <a:buNone/>
            </a:pPr>
            <a:fld id="{5300BAEC-15C7-4340-B8FC-F502FCF75324}" type="slidenum">
              <a:rPr lang="it-IT" sz="1400" b="0" strike="noStrike" spc="-1">
                <a:solidFill>
                  <a:srgbClr val="000000"/>
                </a:solidFill>
                <a:latin typeface="Times New Roman"/>
              </a:rPr>
              <a:t>‹N›</a:t>
            </a:fld>
            <a:endParaRPr lang="it-IT"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sldNum" idx="6"/>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E90AC09D-4CFF-4025-A03F-42CDCB6DCE43}" type="slidenum">
              <a:rPr lang="it-IT" sz="1200" b="0" strike="noStrike" spc="-1">
                <a:solidFill>
                  <a:srgbClr val="000000"/>
                </a:solidFill>
                <a:latin typeface="Arial"/>
                <a:ea typeface="Microsoft YaHei"/>
              </a:rPr>
              <a:t>1</a:t>
            </a:fld>
            <a:endParaRPr lang="it-IT" sz="1200" b="0" strike="noStrike" spc="-1">
              <a:solidFill>
                <a:srgbClr val="000000"/>
              </a:solidFill>
              <a:latin typeface="Times New Roman"/>
            </a:endParaRPr>
          </a:p>
        </p:txBody>
      </p:sp>
      <p:sp>
        <p:nvSpPr>
          <p:cNvPr id="345" name="PlaceHolder 2"/>
          <p:cNvSpPr>
            <a:spLocks noGrp="1" noRot="1" noChangeAspect="1"/>
          </p:cNvSpPr>
          <p:nvPr>
            <p:ph type="sldImg"/>
          </p:nvPr>
        </p:nvSpPr>
        <p:spPr>
          <a:xfrm>
            <a:off x="93600" y="744480"/>
            <a:ext cx="6603120" cy="3715560"/>
          </a:xfrm>
          <a:prstGeom prst="rect">
            <a:avLst/>
          </a:prstGeom>
          <a:ln w="0">
            <a:noFill/>
          </a:ln>
        </p:spPr>
      </p:sp>
      <p:sp>
        <p:nvSpPr>
          <p:cNvPr id="346"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14</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108401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15</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355864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17</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163101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18</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227526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19</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275884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20</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3037312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22</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34034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23</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186358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sldNum" idx="7"/>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EAC886A9-1A41-4142-A203-E3D53E7D9709}" type="slidenum">
              <a:rPr lang="it-IT" sz="1200" b="0" strike="noStrike" spc="-1">
                <a:solidFill>
                  <a:srgbClr val="000000"/>
                </a:solidFill>
                <a:latin typeface="Arial"/>
                <a:ea typeface="Microsoft YaHei"/>
              </a:rPr>
              <a:t>24</a:t>
            </a:fld>
            <a:endParaRPr lang="it-IT" sz="1200" b="0" strike="noStrike" spc="-1">
              <a:solidFill>
                <a:srgbClr val="000000"/>
              </a:solidFill>
              <a:latin typeface="Times New Roman"/>
            </a:endParaRPr>
          </a:p>
        </p:txBody>
      </p:sp>
      <p:sp>
        <p:nvSpPr>
          <p:cNvPr id="348" name="PlaceHolder 2"/>
          <p:cNvSpPr>
            <a:spLocks noGrp="1" noRot="1" noChangeAspect="1"/>
          </p:cNvSpPr>
          <p:nvPr>
            <p:ph type="sldImg"/>
          </p:nvPr>
        </p:nvSpPr>
        <p:spPr>
          <a:xfrm>
            <a:off x="93663" y="744538"/>
            <a:ext cx="6602412" cy="3714750"/>
          </a:xfrm>
          <a:prstGeom prst="rect">
            <a:avLst/>
          </a:prstGeom>
          <a:ln w="0">
            <a:noFill/>
          </a:ln>
        </p:spPr>
      </p:sp>
      <p:sp>
        <p:nvSpPr>
          <p:cNvPr id="349"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sldNum" idx="17"/>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05A10F0C-D3FC-40AE-8CFC-A4CAED559C3F}" type="slidenum">
              <a:rPr lang="it-IT" sz="1200" b="0" strike="noStrike" spc="-1">
                <a:solidFill>
                  <a:srgbClr val="000000"/>
                </a:solidFill>
                <a:latin typeface="Arial"/>
                <a:ea typeface="Microsoft YaHei"/>
              </a:rPr>
              <a:t>25</a:t>
            </a:fld>
            <a:endParaRPr lang="it-IT" sz="1200" b="0" strike="noStrike" spc="-1">
              <a:solidFill>
                <a:srgbClr val="000000"/>
              </a:solidFill>
              <a:latin typeface="Times New Roman"/>
            </a:endParaRPr>
          </a:p>
        </p:txBody>
      </p:sp>
      <p:sp>
        <p:nvSpPr>
          <p:cNvPr id="378" name="PlaceHolder 2"/>
          <p:cNvSpPr>
            <a:spLocks noGrp="1" noRot="1" noChangeAspect="1"/>
          </p:cNvSpPr>
          <p:nvPr>
            <p:ph type="sldImg"/>
          </p:nvPr>
        </p:nvSpPr>
        <p:spPr>
          <a:xfrm>
            <a:off x="93663" y="744538"/>
            <a:ext cx="6602412" cy="3714750"/>
          </a:xfrm>
          <a:prstGeom prst="rect">
            <a:avLst/>
          </a:prstGeom>
          <a:ln w="0">
            <a:noFill/>
          </a:ln>
        </p:spPr>
      </p:sp>
      <p:sp>
        <p:nvSpPr>
          <p:cNvPr id="379"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3</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4</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6</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96288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7</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227371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9</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375864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10</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67895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9"/>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1066F83C-A6E6-4150-B174-3892A9745B36}" type="slidenum">
              <a:rPr lang="it-IT" sz="1200" b="0" strike="noStrike" spc="-1">
                <a:solidFill>
                  <a:srgbClr val="000000"/>
                </a:solidFill>
                <a:latin typeface="Arial"/>
                <a:ea typeface="Microsoft YaHei"/>
              </a:rPr>
              <a:t>12</a:t>
            </a:fld>
            <a:endParaRPr lang="it-IT" sz="1200" b="0" strike="noStrike" spc="-1">
              <a:solidFill>
                <a:srgbClr val="000000"/>
              </a:solidFill>
              <a:latin typeface="Times New Roman"/>
            </a:endParaRPr>
          </a:p>
        </p:txBody>
      </p:sp>
      <p:sp>
        <p:nvSpPr>
          <p:cNvPr id="354" name="PlaceHolder 2"/>
          <p:cNvSpPr>
            <a:spLocks noGrp="1" noRot="1" noChangeAspect="1"/>
          </p:cNvSpPr>
          <p:nvPr>
            <p:ph type="sldImg"/>
          </p:nvPr>
        </p:nvSpPr>
        <p:spPr>
          <a:xfrm>
            <a:off x="93663" y="744538"/>
            <a:ext cx="6602412" cy="3714750"/>
          </a:xfrm>
          <a:prstGeom prst="rect">
            <a:avLst/>
          </a:prstGeom>
          <a:ln w="0">
            <a:noFill/>
          </a:ln>
        </p:spPr>
      </p:sp>
      <p:sp>
        <p:nvSpPr>
          <p:cNvPr id="355"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106355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sldNum" idx="8"/>
          </p:nvPr>
        </p:nvSpPr>
        <p:spPr>
          <a:xfrm>
            <a:off x="3849840" y="9426600"/>
            <a:ext cx="2931480" cy="482040"/>
          </a:xfrm>
          <a:prstGeom prst="rect">
            <a:avLst/>
          </a:prstGeom>
          <a:noFill/>
          <a:ln w="0">
            <a:noFill/>
          </a:ln>
        </p:spPr>
        <p:txBody>
          <a:bodyPr lIns="90000" tIns="46800" rIns="90000" bIns="46800" numCol="1" spcCol="0" anchor="b">
            <a:noAutofit/>
          </a:bodyPr>
          <a:lstStyle>
            <a:lvl1pPr indent="0" algn="r">
              <a:lnSpc>
                <a:spcPct val="100000"/>
              </a:lnSpc>
              <a:buNone/>
              <a:tabLst>
                <a:tab pos="0" algn="l"/>
              </a:tabLst>
              <a:defRPr lang="it-IT" sz="1200" b="0" strike="noStrike" spc="-1">
                <a:solidFill>
                  <a:srgbClr val="000000"/>
                </a:solidFill>
                <a:latin typeface="Arial"/>
                <a:ea typeface="Microsoft YaHei"/>
              </a:defRPr>
            </a:lvl1pPr>
          </a:lstStyle>
          <a:p>
            <a:pPr indent="0" algn="r">
              <a:lnSpc>
                <a:spcPct val="100000"/>
              </a:lnSpc>
              <a:buNone/>
              <a:tabLst>
                <a:tab pos="0" algn="l"/>
              </a:tabLst>
            </a:pPr>
            <a:fld id="{29DCC6B8-D137-41A9-9413-F45AF1F6EFAE}" type="slidenum">
              <a:rPr lang="it-IT" sz="1200" b="0" strike="noStrike" spc="-1">
                <a:solidFill>
                  <a:srgbClr val="000000"/>
                </a:solidFill>
                <a:latin typeface="Arial"/>
                <a:ea typeface="Microsoft YaHei"/>
              </a:rPr>
              <a:t>13</a:t>
            </a:fld>
            <a:endParaRPr lang="it-IT" sz="1200" b="0" strike="noStrike" spc="-1">
              <a:solidFill>
                <a:srgbClr val="000000"/>
              </a:solidFill>
              <a:latin typeface="Times New Roman"/>
            </a:endParaRPr>
          </a:p>
        </p:txBody>
      </p:sp>
      <p:sp>
        <p:nvSpPr>
          <p:cNvPr id="351" name="PlaceHolder 2"/>
          <p:cNvSpPr>
            <a:spLocks noGrp="1" noRot="1" noChangeAspect="1"/>
          </p:cNvSpPr>
          <p:nvPr>
            <p:ph type="sldImg"/>
          </p:nvPr>
        </p:nvSpPr>
        <p:spPr>
          <a:xfrm>
            <a:off x="93663" y="744538"/>
            <a:ext cx="6602412" cy="3714750"/>
          </a:xfrm>
          <a:prstGeom prst="rect">
            <a:avLst/>
          </a:prstGeom>
          <a:ln w="0">
            <a:noFill/>
          </a:ln>
        </p:spPr>
      </p:sp>
      <p:sp>
        <p:nvSpPr>
          <p:cNvPr id="352" name="PlaceHolder 3"/>
          <p:cNvSpPr>
            <a:spLocks noGrp="1"/>
          </p:cNvSpPr>
          <p:nvPr>
            <p:ph type="body"/>
          </p:nvPr>
        </p:nvSpPr>
        <p:spPr>
          <a:xfrm>
            <a:off x="679320" y="4714920"/>
            <a:ext cx="5431680" cy="44600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404444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4C07438B-F548-4F35-A20C-1A4AF5350537}"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2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sldNum" idx="1"/>
          </p:nvPr>
        </p:nvSpPr>
        <p:spPr/>
        <p:txBody>
          <a:bodyPr/>
          <a:lstStyle/>
          <a:p>
            <a:fld id="{45FA9FBF-9B56-4D91-83DC-702F7C59D2D4}" type="slidenum">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 name="PlaceHolder 6"/>
          <p:cNvSpPr>
            <a:spLocks noGrp="1"/>
          </p:cNvSpPr>
          <p:nvPr>
            <p:ph type="sldNum" idx="1"/>
          </p:nvPr>
        </p:nvSpPr>
        <p:spPr/>
        <p:txBody>
          <a:bodyPr/>
          <a:lstStyle/>
          <a:p>
            <a:fld id="{0FDF5DE2-FC7D-4B7C-B9DE-D8A6B567914B}"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 name="PlaceHolder 8"/>
          <p:cNvSpPr>
            <a:spLocks noGrp="1"/>
          </p:cNvSpPr>
          <p:nvPr>
            <p:ph type="sldNum" idx="1"/>
          </p:nvPr>
        </p:nvSpPr>
        <p:spPr/>
        <p:txBody>
          <a:bodyPr/>
          <a:lstStyle/>
          <a:p>
            <a:fld id="{C2631FDF-AEFE-4BEF-BC55-579DE517DDD2}" type="slidenum">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4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4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4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2" name="PlaceHolder 3"/>
          <p:cNvSpPr>
            <a:spLocks noGrp="1"/>
          </p:cNvSpPr>
          <p:nvPr>
            <p:ph type="sldNum" idx="1"/>
          </p:nvPr>
        </p:nvSpPr>
        <p:spPr/>
        <p:txBody>
          <a:bodyPr/>
          <a:lstStyle/>
          <a:p>
            <a:fld id="{40BDA773-8ABB-4A03-B688-E4962D70CF36}"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7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 name="PlaceHolder 3"/>
          <p:cNvSpPr>
            <a:spLocks noGrp="1"/>
          </p:cNvSpPr>
          <p:nvPr>
            <p:ph type="sldNum" idx="1"/>
          </p:nvPr>
        </p:nvSpPr>
        <p:spPr/>
        <p:txBody>
          <a:bodyPr/>
          <a:lstStyle/>
          <a:p>
            <a:fld id="{6E7BB6B4-C58F-40AA-AC36-C88016DD168D}"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sldNum" idx="1"/>
          </p:nvPr>
        </p:nvSpPr>
        <p:spPr/>
        <p:txBody>
          <a:bodyPr/>
          <a:lstStyle/>
          <a:p>
            <a:fld id="{C8B7E197-4FCE-4B9B-847A-66B9ACE300AA}"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 name="PlaceHolder 2"/>
          <p:cNvSpPr>
            <a:spLocks noGrp="1"/>
          </p:cNvSpPr>
          <p:nvPr>
            <p:ph type="sldNum" idx="1"/>
          </p:nvPr>
        </p:nvSpPr>
        <p:spPr/>
        <p:txBody>
          <a:bodyPr/>
          <a:lstStyle/>
          <a:p>
            <a:fld id="{7804635C-F7B9-4B04-AC9E-F8ACCBF60258}"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it-IT" sz="3200" b="0" strike="noStrike" spc="-1">
              <a:solidFill>
                <a:srgbClr val="000000"/>
              </a:solidFill>
              <a:latin typeface="Arial"/>
            </a:endParaRPr>
          </a:p>
        </p:txBody>
      </p:sp>
      <p:sp>
        <p:nvSpPr>
          <p:cNvPr id="3" name="PlaceHolder 2"/>
          <p:cNvSpPr>
            <a:spLocks noGrp="1"/>
          </p:cNvSpPr>
          <p:nvPr>
            <p:ph type="sldNum" idx="1"/>
          </p:nvPr>
        </p:nvSpPr>
        <p:spPr/>
        <p:txBody>
          <a:bodyPr/>
          <a:lstStyle/>
          <a:p>
            <a:fld id="{CB8191DA-35DD-42A0-958A-8F59A4D141FD}"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sldNum" idx="1"/>
          </p:nvPr>
        </p:nvSpPr>
        <p:spPr/>
        <p:txBody>
          <a:bodyPr/>
          <a:lstStyle/>
          <a:p>
            <a:fld id="{54090ADC-747D-412A-A72B-D34250FDD004}"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1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sldNum" idx="1"/>
          </p:nvPr>
        </p:nvSpPr>
        <p:spPr/>
        <p:txBody>
          <a:bodyPr/>
          <a:lstStyle/>
          <a:p>
            <a:fld id="{03E2AC60-ED97-422E-9FB6-59E0531AF720}"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2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 name="PlaceHolder 5"/>
          <p:cNvSpPr>
            <a:spLocks noGrp="1"/>
          </p:cNvSpPr>
          <p:nvPr>
            <p:ph type="sldNum" idx="1"/>
          </p:nvPr>
        </p:nvSpPr>
        <p:spPr/>
        <p:txBody>
          <a:bodyPr/>
          <a:lstStyle/>
          <a:p>
            <a:fld id="{9637AC05-02B0-4A7F-A18C-8B3C163F6639}"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 name="PlaceHolder 1"/>
          <p:cNvSpPr>
            <a:spLocks noGrp="1"/>
          </p:cNvSpPr>
          <p:nvPr>
            <p:ph type="sldNum" idx="1"/>
          </p:nvPr>
        </p:nvSpPr>
        <p:spPr>
          <a:xfrm>
            <a:off x="10776600" y="6356520"/>
            <a:ext cx="576720" cy="312120"/>
          </a:xfrm>
          <a:prstGeom prst="rect">
            <a:avLst/>
          </a:prstGeom>
          <a:noFill/>
          <a:ln w="0">
            <a:noFill/>
          </a:ln>
        </p:spPr>
        <p:txBody>
          <a:bodyPr lIns="90000" tIns="45000" rIns="90000" bIns="45000" numCol="1" spcCol="0" anchor="ctr">
            <a:noAutofit/>
          </a:bodyPr>
          <a:lstStyle>
            <a:lvl1pPr indent="0" algn="r">
              <a:lnSpc>
                <a:spcPct val="100000"/>
              </a:lnSpc>
              <a:buNone/>
              <a:tabLst>
                <a:tab pos="0" algn="l"/>
              </a:tabLst>
              <a:defRPr lang="it-IT" sz="1800" b="1" strike="noStrike" spc="-1">
                <a:solidFill>
                  <a:srgbClr val="064996"/>
                </a:solidFill>
                <a:latin typeface="Calibri"/>
                <a:ea typeface="MS PGothic"/>
              </a:defRPr>
            </a:lvl1pPr>
          </a:lstStyle>
          <a:p>
            <a:pPr indent="0" algn="r">
              <a:lnSpc>
                <a:spcPct val="100000"/>
              </a:lnSpc>
              <a:buNone/>
              <a:tabLst>
                <a:tab pos="0" algn="l"/>
              </a:tabLst>
            </a:pPr>
            <a:fld id="{8F8062C2-9B37-486E-A1C9-1ECA8D4915CB}" type="slidenum">
              <a:rPr lang="it-IT" sz="1800" b="1" strike="noStrike" spc="-1">
                <a:solidFill>
                  <a:srgbClr val="064996"/>
                </a:solidFill>
                <a:latin typeface="Calibri"/>
                <a:ea typeface="MS PGothic"/>
              </a:rPr>
              <a:t>‹N›</a:t>
            </a:fld>
            <a:endParaRPr lang="it-IT" sz="1800" b="0" strike="noStrike" spc="-1">
              <a:solidFill>
                <a:srgbClr val="000000"/>
              </a:solidFill>
              <a:latin typeface="Times New Roman"/>
            </a:endParaRPr>
          </a:p>
        </p:txBody>
      </p:sp>
      <p:sp>
        <p:nvSpPr>
          <p:cNvPr id="4"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it-IT" sz="4400" b="0" strike="noStrike" spc="-1">
                <a:solidFill>
                  <a:srgbClr val="000000"/>
                </a:solidFill>
                <a:latin typeface="Arial"/>
              </a:rPr>
              <a:t>Fai clic per modificare il formato del testo del titolo</a:t>
            </a:r>
          </a:p>
        </p:txBody>
      </p:sp>
      <p:sp>
        <p:nvSpPr>
          <p:cNvPr id="2"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20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080" cy="114444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40"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magine 4"/>
          <p:cNvPicPr/>
          <p:nvPr/>
        </p:nvPicPr>
        <p:blipFill>
          <a:blip r:embed="rId3"/>
          <a:stretch/>
        </p:blipFill>
        <p:spPr>
          <a:xfrm>
            <a:off x="5160240" y="784440"/>
            <a:ext cx="1870920" cy="718560"/>
          </a:xfrm>
          <a:prstGeom prst="rect">
            <a:avLst/>
          </a:prstGeom>
          <a:ln w="0">
            <a:noFill/>
          </a:ln>
        </p:spPr>
      </p:pic>
      <p:sp>
        <p:nvSpPr>
          <p:cNvPr id="162" name="CasellaDiTesto 7"/>
          <p:cNvSpPr/>
          <p:nvPr/>
        </p:nvSpPr>
        <p:spPr>
          <a:xfrm>
            <a:off x="785880" y="2540880"/>
            <a:ext cx="10619640" cy="222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3200" b="1" strike="noStrike" spc="-1">
                <a:solidFill>
                  <a:srgbClr val="008E4B"/>
                </a:solidFill>
                <a:latin typeface="Verdana"/>
                <a:ea typeface="MS PGothic"/>
              </a:rPr>
              <a:t>PROGETTI PNRR</a:t>
            </a:r>
            <a:endParaRPr lang="it-IT" sz="3200" b="0" strike="noStrike" spc="-1">
              <a:solidFill>
                <a:srgbClr val="000000"/>
              </a:solidFill>
              <a:latin typeface="Arial"/>
            </a:endParaRPr>
          </a:p>
          <a:p>
            <a:pPr algn="ctr">
              <a:lnSpc>
                <a:spcPct val="100000"/>
              </a:lnSpc>
            </a:pPr>
            <a:endParaRPr lang="it-IT" sz="3000" b="0" strike="noStrike" spc="-1">
              <a:solidFill>
                <a:srgbClr val="000000"/>
              </a:solidFill>
              <a:latin typeface="Arial"/>
            </a:endParaRPr>
          </a:p>
          <a:p>
            <a:pPr algn="ctr">
              <a:lnSpc>
                <a:spcPct val="100000"/>
              </a:lnSpc>
            </a:pPr>
            <a:r>
              <a:rPr lang="it-IT" sz="3000" b="1" strike="noStrike" spc="-1" baseline="30000">
                <a:solidFill>
                  <a:srgbClr val="008E4B"/>
                </a:solidFill>
                <a:latin typeface="Verdana"/>
                <a:ea typeface="MS PGothic"/>
              </a:rPr>
              <a:t>Linea d’Intervento A</a:t>
            </a:r>
            <a:endParaRPr lang="it-IT" sz="3000" b="0" strike="noStrike" spc="-1">
              <a:solidFill>
                <a:srgbClr val="000000"/>
              </a:solidFill>
              <a:latin typeface="Arial"/>
            </a:endParaRPr>
          </a:p>
          <a:p>
            <a:pPr algn="ctr">
              <a:lnSpc>
                <a:spcPct val="100000"/>
              </a:lnSpc>
            </a:pPr>
            <a:r>
              <a:rPr lang="it-IT" sz="3000" b="0" i="1" strike="noStrike" spc="-1" baseline="30000">
                <a:solidFill>
                  <a:srgbClr val="008E4B"/>
                </a:solidFill>
                <a:latin typeface="Verdana"/>
                <a:ea typeface="MS PGothic"/>
              </a:rPr>
              <a:t>miglioramento e meccanizzazione della rete di raccolta differenziata dei rifiuti urbani</a:t>
            </a:r>
            <a:endParaRPr lang="it-IT" sz="3000" b="0" strike="noStrike" spc="-1">
              <a:solidFill>
                <a:srgbClr val="000000"/>
              </a:solidFill>
              <a:latin typeface="Arial"/>
            </a:endParaRPr>
          </a:p>
          <a:p>
            <a:pPr algn="ctr">
              <a:lnSpc>
                <a:spcPct val="100000"/>
              </a:lnSpc>
            </a:pPr>
            <a:endParaRPr lang="it-IT" sz="1800" b="0" strike="noStrike" spc="-1">
              <a:solidFill>
                <a:srgbClr val="000000"/>
              </a:solidFill>
              <a:latin typeface="Arial"/>
            </a:endParaRPr>
          </a:p>
        </p:txBody>
      </p:sp>
      <p:sp>
        <p:nvSpPr>
          <p:cNvPr id="2" name="PlaceHolder 1"/>
          <p:cNvSpPr>
            <a:spLocks noGrp="1"/>
          </p:cNvSpPr>
          <p:nvPr>
            <p:ph type="sldNum" idx="1"/>
          </p:nvPr>
        </p:nvSpPr>
        <p:spPr/>
        <p:txBody>
          <a:bodyPr/>
          <a:lstStyle/>
          <a:p>
            <a:fld id="{B0574375-4A1E-47DA-B457-12B767139E9D}" type="slidenum">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 name="Rettangolo con angoli arrotondati 13">
            <a:extLst>
              <a:ext uri="{FF2B5EF4-FFF2-40B4-BE49-F238E27FC236}">
                <a16:creationId xmlns:a16="http://schemas.microsoft.com/office/drawing/2014/main" id="{71C92FC8-1211-D8F3-5CD2-04321B0C2DC2}"/>
              </a:ext>
            </a:extLst>
          </p:cNvPr>
          <p:cNvSpPr/>
          <p:nvPr/>
        </p:nvSpPr>
        <p:spPr>
          <a:xfrm rot="19441276">
            <a:off x="4975459" y="2822430"/>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€ 0,9 milioni</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Sistemi di georeferenziazione mezzi e attrezzature</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659880" y="4466038"/>
            <a:ext cx="4400430"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a:t>
            </a:r>
            <a:r>
              <a:rPr lang="it-IT" sz="2000" b="1" spc="-1" dirty="0">
                <a:solidFill>
                  <a:schemeClr val="accent5"/>
                </a:solidFill>
                <a:latin typeface="Fira Sans Light"/>
              </a:rPr>
              <a:t>0,9</a:t>
            </a:r>
            <a:r>
              <a:rPr lang="it-IT" sz="2000" b="1" strike="noStrike" spc="-1" dirty="0">
                <a:solidFill>
                  <a:schemeClr val="accent5"/>
                </a:solidFill>
                <a:latin typeface="Fira Sans Light"/>
              </a:rPr>
              <a:t>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659881" y="5459278"/>
            <a:ext cx="10942184"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La proposta ha un forte carattere di innovazione e si inserisce nell’ambito di un investimento integrato finalizzato all’incremento della RD in tutto il bacino del Genovesato ed avere un sistema tecnologicamente avanzato che permetterà di garantire gli standard di qualità previsti da ARERA con delibera 15/2022.</a:t>
            </a:r>
            <a:endParaRPr lang="it-IT" sz="1600" b="0" strike="noStrike" spc="-1" dirty="0">
              <a:solidFill>
                <a:srgbClr val="000000"/>
              </a:solidFill>
              <a:latin typeface="Arial Narrow"/>
            </a:endParaRPr>
          </a:p>
        </p:txBody>
      </p:sp>
      <p:sp>
        <p:nvSpPr>
          <p:cNvPr id="2" name="PlaceHolder 1"/>
          <p:cNvSpPr>
            <a:spLocks noGrp="1"/>
          </p:cNvSpPr>
          <p:nvPr>
            <p:ph type="sldNum" idx="1"/>
          </p:nvPr>
        </p:nvSpPr>
        <p:spPr/>
        <p:txBody>
          <a:bodyPr/>
          <a:lstStyle/>
          <a:p>
            <a:fld id="{9A67A9A3-4B82-415D-9132-540A77C2CCA5}" type="slidenum">
              <a:t>10</a:t>
            </a:fld>
            <a:endParaRPr/>
          </a:p>
        </p:txBody>
      </p:sp>
      <p:pic>
        <p:nvPicPr>
          <p:cNvPr id="7" name="Immagine 6">
            <a:extLst>
              <a:ext uri="{FF2B5EF4-FFF2-40B4-BE49-F238E27FC236}">
                <a16:creationId xmlns:a16="http://schemas.microsoft.com/office/drawing/2014/main" id="{34351597-0D2A-4A90-03E5-43CB74621BB9}"/>
              </a:ext>
            </a:extLst>
          </p:cNvPr>
          <p:cNvPicPr>
            <a:picLocks noChangeAspect="1"/>
          </p:cNvPicPr>
          <p:nvPr/>
        </p:nvPicPr>
        <p:blipFill>
          <a:blip r:embed="rId4"/>
          <a:stretch>
            <a:fillRect/>
          </a:stretch>
        </p:blipFill>
        <p:spPr>
          <a:xfrm>
            <a:off x="5134435" y="1364745"/>
            <a:ext cx="6467630" cy="3927619"/>
          </a:xfrm>
          <a:prstGeom prst="rect">
            <a:avLst/>
          </a:prstGeom>
        </p:spPr>
      </p:pic>
      <p:sp>
        <p:nvSpPr>
          <p:cNvPr id="8" name="Rettangolo con angoli arrotondati 1">
            <a:extLst>
              <a:ext uri="{FF2B5EF4-FFF2-40B4-BE49-F238E27FC236}">
                <a16:creationId xmlns:a16="http://schemas.microsoft.com/office/drawing/2014/main" id="{2295E481-2E28-D9F1-3DC1-BC24AEDD5A3F}"/>
              </a:ext>
            </a:extLst>
          </p:cNvPr>
          <p:cNvSpPr/>
          <p:nvPr/>
        </p:nvSpPr>
        <p:spPr>
          <a:xfrm>
            <a:off x="589936" y="1364745"/>
            <a:ext cx="4470374" cy="2964003"/>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r>
              <a:rPr lang="it-IT" sz="1400" b="1" strike="noStrike" spc="-1" dirty="0">
                <a:solidFill>
                  <a:srgbClr val="000000"/>
                </a:solidFill>
                <a:latin typeface="Arial Narrow"/>
                <a:ea typeface="Calibri"/>
              </a:rPr>
              <a:t>Funzionalità previste</a:t>
            </a:r>
          </a:p>
          <a:p>
            <a:pPr marL="285750" indent="-285750" algn="just">
              <a:buFont typeface="Arial" panose="020B0604020202020204" pitchFamily="34" charset="0"/>
              <a:buChar char="•"/>
            </a:pPr>
            <a:r>
              <a:rPr lang="it-IT" sz="1400" b="0" strike="noStrike" spc="-1" dirty="0">
                <a:solidFill>
                  <a:srgbClr val="000000"/>
                </a:solidFill>
                <a:latin typeface="Arial Narrow"/>
                <a:ea typeface="Calibri"/>
              </a:rPr>
              <a:t>Tracciamento e rilevamento a distanza della diagnostica e dei parametri di funzionamento di tutti i veicoli</a:t>
            </a:r>
          </a:p>
          <a:p>
            <a:pPr marL="285750" indent="-285750" algn="just">
              <a:buFont typeface="Arial" panose="020B0604020202020204" pitchFamily="34" charset="0"/>
              <a:buChar char="•"/>
            </a:pPr>
            <a:r>
              <a:rPr lang="it-IT" sz="1400" b="0" strike="noStrike" spc="-1" dirty="0">
                <a:solidFill>
                  <a:srgbClr val="000000"/>
                </a:solidFill>
                <a:latin typeface="Arial Narrow"/>
                <a:ea typeface="Calibri"/>
              </a:rPr>
              <a:t>Controllo svuotamenti contenitori tramite lettura dei tag</a:t>
            </a:r>
          </a:p>
          <a:p>
            <a:pPr marL="285750" indent="-285750" algn="just">
              <a:buFont typeface="Arial" panose="020B0604020202020204" pitchFamily="34" charset="0"/>
              <a:buChar char="•"/>
            </a:pPr>
            <a:r>
              <a:rPr lang="it-IT" sz="1400" b="0" strike="noStrike" spc="-1" dirty="0">
                <a:solidFill>
                  <a:srgbClr val="000000"/>
                </a:solidFill>
                <a:latin typeface="Arial Narrow"/>
                <a:ea typeface="Calibri"/>
              </a:rPr>
              <a:t>Identificazione conferimenti e segnalazione eventuali anomalie</a:t>
            </a:r>
          </a:p>
          <a:p>
            <a:pPr marL="285750" indent="-285750" algn="just">
              <a:buFont typeface="Arial" panose="020B0604020202020204" pitchFamily="34" charset="0"/>
              <a:buChar char="•"/>
            </a:pPr>
            <a:r>
              <a:rPr lang="it-IT" sz="1400" b="0" strike="noStrike" spc="-1" dirty="0">
                <a:solidFill>
                  <a:srgbClr val="000000"/>
                </a:solidFill>
                <a:latin typeface="Arial Narrow"/>
                <a:ea typeface="Calibri"/>
              </a:rPr>
              <a:t>Associazione autista e percorso al mezzo</a:t>
            </a:r>
          </a:p>
          <a:p>
            <a:pPr marL="285750" indent="-285750" algn="just">
              <a:buFont typeface="Arial" panose="020B0604020202020204" pitchFamily="34" charset="0"/>
              <a:buChar char="•"/>
            </a:pPr>
            <a:r>
              <a:rPr lang="it-IT" sz="1400" b="0" strike="noStrike" spc="-1" dirty="0">
                <a:solidFill>
                  <a:srgbClr val="000000"/>
                </a:solidFill>
                <a:latin typeface="Arial Narrow"/>
                <a:ea typeface="Calibri"/>
              </a:rPr>
              <a:t>Visualizzazione su mappa del percorso e delle postazioni dei contenitori da svuotare</a:t>
            </a:r>
          </a:p>
          <a:p>
            <a:pPr marL="285750" indent="-285750" algn="just">
              <a:buFont typeface="Arial" panose="020B0604020202020204" pitchFamily="34" charset="0"/>
              <a:buChar char="•"/>
            </a:pPr>
            <a:r>
              <a:rPr lang="it-IT" sz="1400" b="0" strike="noStrike" spc="-1" dirty="0">
                <a:solidFill>
                  <a:srgbClr val="000000"/>
                </a:solidFill>
                <a:latin typeface="Arial Narrow"/>
                <a:ea typeface="Calibri"/>
              </a:rPr>
              <a:t>Monitoraggio e gestione dei dati rilevati.</a:t>
            </a:r>
          </a:p>
          <a:p>
            <a:pPr marL="285750" indent="-285750" algn="just">
              <a:buFont typeface="Arial" panose="020B0604020202020204" pitchFamily="34" charset="0"/>
              <a:buChar char="•"/>
            </a:pPr>
            <a:r>
              <a:rPr lang="it-IT" sz="1400" b="0" strike="noStrike" spc="-1" dirty="0">
                <a:solidFill>
                  <a:srgbClr val="000000"/>
                </a:solidFill>
                <a:latin typeface="Arial Narrow"/>
                <a:ea typeface="Calibri"/>
              </a:rPr>
              <a:t>Il monitoraggio della raccolta verrà effettuato con sistemi mobili per i veicoli più piccoli, mentre gli altri saranno dotati di sistemi di lettura installati a bordo mezzo.</a:t>
            </a:r>
            <a:endParaRPr lang="it-IT" sz="1400" b="0" strike="noStrike" spc="-1" dirty="0">
              <a:solidFill>
                <a:srgbClr val="000000"/>
              </a:solidFill>
              <a:latin typeface="Arial Narrow"/>
            </a:endParaRPr>
          </a:p>
        </p:txBody>
      </p:sp>
    </p:spTree>
    <p:extLst>
      <p:ext uri="{BB962C8B-B14F-4D97-AF65-F5344CB8AC3E}">
        <p14:creationId xmlns:p14="http://schemas.microsoft.com/office/powerpoint/2010/main" val="150530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44560" y="2857680"/>
            <a:ext cx="8515440" cy="1142280"/>
          </a:xfrm>
          <a:prstGeom prst="rect">
            <a:avLst/>
          </a:prstGeom>
          <a:noFill/>
          <a:ln w="0">
            <a:noFill/>
          </a:ln>
        </p:spPr>
        <p:txBody>
          <a:bodyPr lIns="0" tIns="0" rIns="0" bIns="0" numCol="1" spcCol="0" anchor="ctr">
            <a:noAutofit/>
          </a:bodyPr>
          <a:lstStyle/>
          <a:p>
            <a:pPr indent="0">
              <a:lnSpc>
                <a:spcPct val="100000"/>
              </a:lnSpc>
              <a:buNone/>
            </a:pPr>
            <a:r>
              <a:rPr lang="it-IT" sz="3000" b="1" strike="noStrike" spc="-1" dirty="0">
                <a:solidFill>
                  <a:srgbClr val="FFFFFF"/>
                </a:solidFill>
                <a:latin typeface="Verdana"/>
                <a:ea typeface="Verdana"/>
              </a:rPr>
              <a:t>Polo per l’economia circolare di Volpara</a:t>
            </a:r>
            <a:endParaRPr lang="it-IT" sz="3000" b="1" strike="noStrike" spc="-1" dirty="0">
              <a:solidFill>
                <a:srgbClr val="FFFFFF"/>
              </a:solidFill>
              <a:latin typeface="Arial"/>
            </a:endParaRPr>
          </a:p>
        </p:txBody>
      </p:sp>
      <p:sp>
        <p:nvSpPr>
          <p:cNvPr id="166" name="PlaceHolder 2"/>
          <p:cNvSpPr>
            <a:spLocks noGrp="1"/>
          </p:cNvSpPr>
          <p:nvPr>
            <p:ph type="sldNum" idx="5"/>
          </p:nvPr>
        </p:nvSpPr>
        <p:spPr>
          <a:xfrm>
            <a:off x="8610480" y="6356520"/>
            <a:ext cx="2742480" cy="364320"/>
          </a:xfrm>
          <a:prstGeom prst="rect">
            <a:avLst/>
          </a:prstGeom>
          <a:noFill/>
          <a:ln w="0">
            <a:noFill/>
          </a:ln>
        </p:spPr>
        <p:txBody>
          <a:bodyPr lIns="90000" tIns="45000" rIns="90000" bIns="45000" numCol="1" spcCol="0" anchor="ctr">
            <a:noAutofit/>
          </a:bodyPr>
          <a:lstStyle>
            <a:lvl1pPr indent="0" algn="r">
              <a:lnSpc>
                <a:spcPct val="100000"/>
              </a:lnSpc>
              <a:buNone/>
              <a:tabLst>
                <a:tab pos="0" algn="l"/>
              </a:tabLst>
              <a:defRPr lang="it-IT" sz="1200" b="0" strike="noStrike" spc="-1">
                <a:solidFill>
                  <a:srgbClr val="898989"/>
                </a:solidFill>
                <a:latin typeface="Calibri"/>
                <a:ea typeface="MS PGothic"/>
              </a:defRPr>
            </a:lvl1pPr>
          </a:lstStyle>
          <a:p>
            <a:pPr indent="0" algn="r">
              <a:lnSpc>
                <a:spcPct val="100000"/>
              </a:lnSpc>
              <a:buNone/>
              <a:tabLst>
                <a:tab pos="0" algn="l"/>
              </a:tabLst>
            </a:pPr>
            <a:fld id="{3A88583A-4A49-452E-A938-2EB4058E97E6}" type="slidenum">
              <a:rPr lang="it-IT" sz="1200" b="0" strike="noStrike" spc="-1">
                <a:solidFill>
                  <a:srgbClr val="898989"/>
                </a:solidFill>
                <a:latin typeface="Calibri"/>
                <a:ea typeface="MS PGothic"/>
              </a:rPr>
              <a:t>11</a:t>
            </a:fld>
            <a:endParaRPr lang="it-IT" sz="1200" b="0" strike="noStrike" spc="-1">
              <a:solidFill>
                <a:srgbClr val="000000"/>
              </a:solidFill>
              <a:latin typeface="Times New Roman"/>
            </a:endParaRPr>
          </a:p>
        </p:txBody>
      </p:sp>
    </p:spTree>
    <p:extLst>
      <p:ext uri="{BB962C8B-B14F-4D97-AF65-F5344CB8AC3E}">
        <p14:creationId xmlns:p14="http://schemas.microsoft.com/office/powerpoint/2010/main" val="54615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896571F-A8C9-41CB-2245-6AF1AE1895DC}"/>
              </a:ext>
            </a:extLst>
          </p:cNvPr>
          <p:cNvPicPr>
            <a:picLocks noChangeAspect="1"/>
          </p:cNvPicPr>
          <p:nvPr/>
        </p:nvPicPr>
        <p:blipFill>
          <a:blip r:embed="rId4"/>
          <a:stretch>
            <a:fillRect/>
          </a:stretch>
        </p:blipFill>
        <p:spPr>
          <a:xfrm>
            <a:off x="659880" y="1248840"/>
            <a:ext cx="5559198" cy="2777595"/>
          </a:xfrm>
          <a:prstGeom prst="rect">
            <a:avLst/>
          </a:prstGeom>
        </p:spPr>
      </p:pic>
      <p:sp>
        <p:nvSpPr>
          <p:cNvPr id="175" name="CasellaDiTesto 1"/>
          <p:cNvSpPr/>
          <p:nvPr/>
        </p:nvSpPr>
        <p:spPr>
          <a:xfrm>
            <a:off x="659879" y="464489"/>
            <a:ext cx="11197823"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Volpara</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659879" y="4104354"/>
            <a:ext cx="5559197" cy="228915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ctr">
              <a:lnSpc>
                <a:spcPct val="107000"/>
              </a:lnSpc>
              <a:spcAft>
                <a:spcPts val="799"/>
              </a:spcAft>
            </a:pPr>
            <a:r>
              <a:rPr lang="it-IT" sz="1400" b="0" strike="noStrike" spc="-1" dirty="0">
                <a:solidFill>
                  <a:srgbClr val="000000"/>
                </a:solidFill>
                <a:latin typeface="Arial Narrow" panose="020B0606020202030204" pitchFamily="34" charset="0"/>
                <a:ea typeface="Calibri"/>
              </a:rPr>
              <a:t>l centro di raccolta, unito al centro del riuso, rappresenteranno un polo integrato per l’economia circolare del bacino del Genovesato, aggiunto al moderno sistema di raccolta con cassonetti intelligenti.</a:t>
            </a:r>
          </a:p>
          <a:p>
            <a:pPr algn="ctr">
              <a:lnSpc>
                <a:spcPct val="107000"/>
              </a:lnSpc>
              <a:spcAft>
                <a:spcPts val="799"/>
              </a:spcAft>
            </a:pPr>
            <a:r>
              <a:rPr lang="it-IT" sz="1400" b="0" strike="noStrike" spc="-1" dirty="0">
                <a:solidFill>
                  <a:srgbClr val="000000"/>
                </a:solidFill>
                <a:latin typeface="Arial Narrow" panose="020B0606020202030204" pitchFamily="34" charset="0"/>
                <a:ea typeface="Calibri"/>
              </a:rPr>
              <a:t>Il progetto è volto al miglior inserimento possibile dal punto di vista urbanistico e ambientale dell’area, in quanto è in posizione baricentrica rispetto alla città con conseguente riduzione delle emissioni climalteranti dovute all’ottimizzazione della logistica sia del gestore, sia dell’utenza</a:t>
            </a:r>
            <a:endParaRPr lang="it-IT" sz="1400" b="0" strike="noStrike" spc="-1" dirty="0">
              <a:solidFill>
                <a:srgbClr val="000000"/>
              </a:solidFill>
              <a:latin typeface="Arial"/>
            </a:endParaRPr>
          </a:p>
        </p:txBody>
      </p:sp>
      <p:sp>
        <p:nvSpPr>
          <p:cNvPr id="179" name="Rettangolo con angoli arrotondati 3"/>
          <p:cNvSpPr/>
          <p:nvPr/>
        </p:nvSpPr>
        <p:spPr>
          <a:xfrm>
            <a:off x="6302477" y="1264199"/>
            <a:ext cx="5559197" cy="5129311"/>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Centro di raccolta</a:t>
            </a:r>
          </a:p>
          <a:p>
            <a:pPr algn="just">
              <a:lnSpc>
                <a:spcPct val="107000"/>
              </a:lnSpc>
              <a:spcAft>
                <a:spcPts val="799"/>
              </a:spcAft>
            </a:pPr>
            <a:r>
              <a:rPr lang="it-IT" sz="1400" strike="noStrike" spc="-1" dirty="0">
                <a:solidFill>
                  <a:srgbClr val="000000"/>
                </a:solidFill>
                <a:latin typeface="Arial Narrow" panose="020B0606020202030204" pitchFamily="34" charset="0"/>
                <a:ea typeface="Calibri"/>
              </a:rPr>
              <a:t>Saranno svolte le seguenti attività:</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Demolizione del corpo ex-inceneritore e delle vecchie fosse di carico dello stesso insistente nell’area.</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Realizzazione del CDR, strutturato su un’area sopraelevata esistente con una superficie complessiva di circa 2.200mq, dotato di accesso diretto per il cittadino.</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Il centro sarà integrato con deposito RAEE e magazzino RUP, oltre ad una area per il conferimento di verde e ramaglie</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Area per la movimentazione degli scarrabili al servizio della RD</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Nuova viabilità con distinzione dei percorsi utilizzati dagli utenti verso il CDR rispetto a quella dei mezzi di servizio;</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Nuovo accesso (Via </a:t>
            </a:r>
            <a:r>
              <a:rPr lang="it-IT" sz="1400" strike="noStrike" spc="-1" dirty="0" err="1">
                <a:solidFill>
                  <a:srgbClr val="000000"/>
                </a:solidFill>
                <a:latin typeface="Arial Narrow" panose="020B0606020202030204" pitchFamily="34" charset="0"/>
                <a:ea typeface="Calibri"/>
              </a:rPr>
              <a:t>Lungobisagno</a:t>
            </a:r>
            <a:r>
              <a:rPr lang="it-IT" sz="1400" strike="noStrike" spc="-1" dirty="0">
                <a:solidFill>
                  <a:srgbClr val="000000"/>
                </a:solidFill>
                <a:latin typeface="Arial Narrow" panose="020B0606020202030204" pitchFamily="34" charset="0"/>
                <a:ea typeface="Calibri"/>
              </a:rPr>
              <a:t> Dalmazia) per consentire la suddivisione dei flussi di traffico;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Parcheggi in numero adeguato in funzione dell’afflusso dei cittadini</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Installazione di un impianto fotovoltaico e rete di raccolta delle acque meteoriche e di dilavamento</a:t>
            </a:r>
            <a:endParaRPr lang="it-IT" sz="140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12</a:t>
            </a:fld>
            <a:endParaRPr/>
          </a:p>
        </p:txBody>
      </p:sp>
    </p:spTree>
    <p:extLst>
      <p:ext uri="{BB962C8B-B14F-4D97-AF65-F5344CB8AC3E}">
        <p14:creationId xmlns:p14="http://schemas.microsoft.com/office/powerpoint/2010/main" val="105106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4098" name="Picture 2" descr="Valbisagno: addio all'inceneritore, via libera alla demolizione">
            <a:extLst>
              <a:ext uri="{FF2B5EF4-FFF2-40B4-BE49-F238E27FC236}">
                <a16:creationId xmlns:a16="http://schemas.microsoft.com/office/drawing/2014/main" id="{297B34C5-9863-E125-559B-B84304D5A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820" y="2795910"/>
            <a:ext cx="6215846" cy="350159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13">
            <a:extLst>
              <a:ext uri="{FF2B5EF4-FFF2-40B4-BE49-F238E27FC236}">
                <a16:creationId xmlns:a16="http://schemas.microsoft.com/office/drawing/2014/main" id="{71C92FC8-1211-D8F3-5CD2-04321B0C2DC2}"/>
              </a:ext>
            </a:extLst>
          </p:cNvPr>
          <p:cNvSpPr/>
          <p:nvPr/>
        </p:nvSpPr>
        <p:spPr>
          <a:xfrm rot="20284999">
            <a:off x="5308710" y="3936322"/>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€ 0,9 milioni</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Volpara</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659880" y="4904653"/>
            <a:ext cx="4600377"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a:t>
            </a:r>
            <a:r>
              <a:rPr lang="it-IT" sz="2000" b="1" spc="-1" dirty="0">
                <a:solidFill>
                  <a:schemeClr val="accent5"/>
                </a:solidFill>
                <a:latin typeface="Fira Sans Light"/>
              </a:rPr>
              <a:t>1,8</a:t>
            </a:r>
            <a:r>
              <a:rPr lang="it-IT" sz="2000" b="1" strike="noStrike" spc="-1" dirty="0">
                <a:solidFill>
                  <a:schemeClr val="accent5"/>
                </a:solidFill>
                <a:latin typeface="Fira Sans Light"/>
              </a:rPr>
              <a:t>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659879" y="1347019"/>
            <a:ext cx="4600378" cy="324464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Realizzazione di strutture destinate alla raccolta ai sensi del DM 8/4/08 per l’ottimizzazione della raccolta differenziata, ovvero infrastrutture attrezzate, recintate e sorvegliate a cui gli utenti possano conferire anche rifiuti non compatibili con i normali circuiti di raccolta (ingombranti, RAEE, pericolosi, etc.) e strutture destinate al riutilizzo di beni in disuso, che affiancati ai centri di raccolta intercettano e rimettono in circolazione oggetti riutilizzabili attraverso punti di distribuzione .</a:t>
            </a:r>
            <a:endParaRPr lang="it-IT" sz="1600" b="0" strike="noStrike" spc="-1" dirty="0">
              <a:solidFill>
                <a:srgbClr val="000000"/>
              </a:solidFill>
              <a:latin typeface="Arial Narrow"/>
            </a:endParaRPr>
          </a:p>
        </p:txBody>
      </p:sp>
      <p:sp>
        <p:nvSpPr>
          <p:cNvPr id="2" name="PlaceHolder 1"/>
          <p:cNvSpPr>
            <a:spLocks noGrp="1"/>
          </p:cNvSpPr>
          <p:nvPr>
            <p:ph type="sldNum" idx="1"/>
          </p:nvPr>
        </p:nvSpPr>
        <p:spPr/>
        <p:txBody>
          <a:bodyPr/>
          <a:lstStyle/>
          <a:p>
            <a:fld id="{9A67A9A3-4B82-415D-9132-540A77C2CCA5}" type="slidenum">
              <a:t>13</a:t>
            </a:fld>
            <a:endParaRPr/>
          </a:p>
        </p:txBody>
      </p:sp>
      <p:pic>
        <p:nvPicPr>
          <p:cNvPr id="5" name="Immagine 4">
            <a:extLst>
              <a:ext uri="{FF2B5EF4-FFF2-40B4-BE49-F238E27FC236}">
                <a16:creationId xmlns:a16="http://schemas.microsoft.com/office/drawing/2014/main" id="{0732B7FA-B2E9-A08E-05A5-F35CF1355B3B}"/>
              </a:ext>
            </a:extLst>
          </p:cNvPr>
          <p:cNvPicPr>
            <a:picLocks noChangeAspect="1"/>
          </p:cNvPicPr>
          <p:nvPr/>
        </p:nvPicPr>
        <p:blipFill>
          <a:blip r:embed="rId5"/>
          <a:stretch>
            <a:fillRect/>
          </a:stretch>
        </p:blipFill>
        <p:spPr>
          <a:xfrm>
            <a:off x="7353365" y="844616"/>
            <a:ext cx="2502755" cy="1625265"/>
          </a:xfrm>
          <a:prstGeom prst="rect">
            <a:avLst/>
          </a:prstGeom>
        </p:spPr>
      </p:pic>
    </p:spTree>
    <p:extLst>
      <p:ext uri="{BB962C8B-B14F-4D97-AF65-F5344CB8AC3E}">
        <p14:creationId xmlns:p14="http://schemas.microsoft.com/office/powerpoint/2010/main" val="348840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896571F-A8C9-41CB-2245-6AF1AE1895DC}"/>
              </a:ext>
            </a:extLst>
          </p:cNvPr>
          <p:cNvPicPr>
            <a:picLocks noChangeAspect="1"/>
          </p:cNvPicPr>
          <p:nvPr/>
        </p:nvPicPr>
        <p:blipFill>
          <a:blip r:embed="rId4"/>
          <a:stretch>
            <a:fillRect/>
          </a:stretch>
        </p:blipFill>
        <p:spPr>
          <a:xfrm>
            <a:off x="4231395" y="2000206"/>
            <a:ext cx="7121925" cy="3558395"/>
          </a:xfrm>
          <a:prstGeom prst="rect">
            <a:avLst/>
          </a:prstGeom>
        </p:spPr>
      </p:pic>
      <p:sp>
        <p:nvSpPr>
          <p:cNvPr id="175" name="CasellaDiTesto 1"/>
          <p:cNvSpPr/>
          <p:nvPr/>
        </p:nvSpPr>
        <p:spPr>
          <a:xfrm>
            <a:off x="659879" y="464489"/>
            <a:ext cx="11197823"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Volpara</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8495071" y="1170921"/>
            <a:ext cx="2969342" cy="5222588"/>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just">
              <a:lnSpc>
                <a:spcPct val="107000"/>
              </a:lnSpc>
              <a:spcAft>
                <a:spcPts val="799"/>
              </a:spcAft>
            </a:pPr>
            <a:r>
              <a:rPr lang="it-IT" sz="1400" b="0" strike="noStrike" spc="-1" dirty="0">
                <a:solidFill>
                  <a:srgbClr val="000000"/>
                </a:solidFill>
                <a:latin typeface="Arial Narrow" panose="020B0606020202030204" pitchFamily="34" charset="0"/>
                <a:ea typeface="Calibri"/>
              </a:rPr>
              <a:t>Il centro del riuso, unito al centro di raccolta, rappresenteranno un polo integrato per l’economia circolare del bacino del Genovesato, aggiunto al moderno sistema di raccolta con cassonetti intelligenti.</a:t>
            </a:r>
          </a:p>
          <a:p>
            <a:pPr algn="just">
              <a:lnSpc>
                <a:spcPct val="107000"/>
              </a:lnSpc>
              <a:spcAft>
                <a:spcPts val="799"/>
              </a:spcAft>
            </a:pPr>
            <a:r>
              <a:rPr lang="it-IT" sz="1400" b="0" strike="noStrike" spc="-1" dirty="0">
                <a:solidFill>
                  <a:srgbClr val="000000"/>
                </a:solidFill>
                <a:latin typeface="Arial Narrow" panose="020B0606020202030204" pitchFamily="34" charset="0"/>
                <a:ea typeface="Calibri"/>
              </a:rPr>
              <a:t>Il progetto è volto alla riparazione e la rivendita di beni usati, che possa essere anche sede di attività di educazione ambientale e centro di aggregazione per il quartiere.</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intercettare i beni riutilizzabili prima che questi vengano eventualmente portati al CDR</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Sviluppo tariffazione puntuale</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network dei centri del riuso (rete SURPLUSE)</a:t>
            </a:r>
          </a:p>
        </p:txBody>
      </p:sp>
      <p:sp>
        <p:nvSpPr>
          <p:cNvPr id="179" name="Rettangolo con angoli arrotondati 3"/>
          <p:cNvSpPr/>
          <p:nvPr/>
        </p:nvSpPr>
        <p:spPr>
          <a:xfrm>
            <a:off x="659880" y="1153956"/>
            <a:ext cx="3558196" cy="5239553"/>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Centro </a:t>
            </a:r>
            <a:r>
              <a:rPr lang="it-IT" sz="2000" b="1" spc="-1" dirty="0">
                <a:solidFill>
                  <a:srgbClr val="000000"/>
                </a:solidFill>
                <a:latin typeface="Fira Sans Light"/>
                <a:ea typeface="Calibri"/>
              </a:rPr>
              <a:t>del riuso</a:t>
            </a:r>
            <a:endParaRPr lang="it-IT" sz="2000" b="1" strike="noStrike" spc="-1" dirty="0">
              <a:solidFill>
                <a:srgbClr val="000000"/>
              </a:solidFill>
              <a:latin typeface="Fira Sans Light"/>
              <a:ea typeface="Calibri"/>
            </a:endParaRPr>
          </a:p>
          <a:p>
            <a:pPr algn="just">
              <a:lnSpc>
                <a:spcPct val="107000"/>
              </a:lnSpc>
              <a:spcAft>
                <a:spcPts val="799"/>
              </a:spcAft>
            </a:pPr>
            <a:r>
              <a:rPr lang="it-IT" sz="1400" strike="noStrike" spc="-1" dirty="0">
                <a:solidFill>
                  <a:srgbClr val="000000"/>
                </a:solidFill>
                <a:latin typeface="Arial Narrow" panose="020B0606020202030204" pitchFamily="34" charset="0"/>
                <a:ea typeface="Calibri"/>
              </a:rPr>
              <a:t>Saranno svolte le seguenti attività:</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Ottimizzazione degli spazi a disposizione e recupero delle aree non utilizzate</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Creazione di una viabilità ben separata tra utenza e Gestore in modo che non vi siano interferenze tra i flussi in entrata ed uscita</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Riqualificazione delle strutture riutilizzabili e realizzazione delle opere accessorie: con la realizzazione del centro del riuso è stato previsto di riqualificare le aree e le strutture che verranno riutilizzate dotandole anche degli impianti accessori in modo da offrire la più ampia fruibilità possibile dei servizi offerti.</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Come previsto dall’art. 181 D.lgs. 152/2006 il centro del riuso sarà in completa sinergia con il CDR</a:t>
            </a:r>
            <a:endParaRPr lang="it-IT" sz="140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14</a:t>
            </a:fld>
            <a:endParaRPr/>
          </a:p>
        </p:txBody>
      </p:sp>
    </p:spTree>
    <p:extLst>
      <p:ext uri="{BB962C8B-B14F-4D97-AF65-F5344CB8AC3E}">
        <p14:creationId xmlns:p14="http://schemas.microsoft.com/office/powerpoint/2010/main" val="28384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5122" name="Picture 2" descr="Nuovo sistema gestione rifiuti impianto Volpara val Bisagno">
            <a:extLst>
              <a:ext uri="{FF2B5EF4-FFF2-40B4-BE49-F238E27FC236}">
                <a16:creationId xmlns:a16="http://schemas.microsoft.com/office/drawing/2014/main" id="{E25FFCAA-D24A-CAAD-BF22-9D72CDC54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080" y="1457325"/>
            <a:ext cx="5715000" cy="321945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13">
            <a:extLst>
              <a:ext uri="{FF2B5EF4-FFF2-40B4-BE49-F238E27FC236}">
                <a16:creationId xmlns:a16="http://schemas.microsoft.com/office/drawing/2014/main" id="{71C92FC8-1211-D8F3-5CD2-04321B0C2DC2}"/>
              </a:ext>
            </a:extLst>
          </p:cNvPr>
          <p:cNvSpPr/>
          <p:nvPr/>
        </p:nvSpPr>
        <p:spPr>
          <a:xfrm rot="20284999">
            <a:off x="5488712" y="2512241"/>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€ 0,9 milioni</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Volpara</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659880" y="5071798"/>
            <a:ext cx="4600377"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€ 0,9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659879" y="1347018"/>
            <a:ext cx="4600378" cy="3414269"/>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Realizzazione di strutture destinate alla raccolta ai sensi del DM 8/4/08 per l’ottimizzazione della raccolta differenziata, ovvero infrastrutture attrezzate, recintate e sorvegliate a cui gli utenti possano conferire anche rifiuti non compatibili con i normali circuiti di raccolta (ingombranti, RAEE, pericolosi, etc.) e strutture destinate al riutilizzo di beni in disuso, che affiancati ai centri di raccolta intercettano e rimettono in circolazione oggetti riutilizzabili attraverso punti di distribuzione </a:t>
            </a:r>
            <a:endParaRPr lang="it-IT" sz="1600" b="0" strike="noStrike" spc="-1" dirty="0">
              <a:solidFill>
                <a:srgbClr val="000000"/>
              </a:solidFill>
              <a:latin typeface="Arial Narrow"/>
            </a:endParaRPr>
          </a:p>
        </p:txBody>
      </p:sp>
      <p:sp>
        <p:nvSpPr>
          <p:cNvPr id="2" name="PlaceHolder 1"/>
          <p:cNvSpPr>
            <a:spLocks noGrp="1"/>
          </p:cNvSpPr>
          <p:nvPr>
            <p:ph type="sldNum" idx="1"/>
          </p:nvPr>
        </p:nvSpPr>
        <p:spPr/>
        <p:txBody>
          <a:bodyPr/>
          <a:lstStyle/>
          <a:p>
            <a:fld id="{9A67A9A3-4B82-415D-9132-540A77C2CCA5}" type="slidenum">
              <a:t>15</a:t>
            </a:fld>
            <a:endParaRPr/>
          </a:p>
        </p:txBody>
      </p:sp>
      <p:pic>
        <p:nvPicPr>
          <p:cNvPr id="5" name="Immagine 4">
            <a:extLst>
              <a:ext uri="{FF2B5EF4-FFF2-40B4-BE49-F238E27FC236}">
                <a16:creationId xmlns:a16="http://schemas.microsoft.com/office/drawing/2014/main" id="{0732B7FA-B2E9-A08E-05A5-F35CF1355B3B}"/>
              </a:ext>
            </a:extLst>
          </p:cNvPr>
          <p:cNvPicPr>
            <a:picLocks noChangeAspect="1"/>
          </p:cNvPicPr>
          <p:nvPr/>
        </p:nvPicPr>
        <p:blipFill>
          <a:blip r:embed="rId5"/>
          <a:stretch>
            <a:fillRect/>
          </a:stretch>
        </p:blipFill>
        <p:spPr>
          <a:xfrm>
            <a:off x="7355202" y="4761288"/>
            <a:ext cx="2502755" cy="1625265"/>
          </a:xfrm>
          <a:prstGeom prst="rect">
            <a:avLst/>
          </a:prstGeom>
        </p:spPr>
      </p:pic>
    </p:spTree>
    <p:extLst>
      <p:ext uri="{BB962C8B-B14F-4D97-AF65-F5344CB8AC3E}">
        <p14:creationId xmlns:p14="http://schemas.microsoft.com/office/powerpoint/2010/main" val="312174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44560" y="2857680"/>
            <a:ext cx="8515440" cy="1142280"/>
          </a:xfrm>
          <a:prstGeom prst="rect">
            <a:avLst/>
          </a:prstGeom>
          <a:noFill/>
          <a:ln w="0">
            <a:noFill/>
          </a:ln>
        </p:spPr>
        <p:txBody>
          <a:bodyPr lIns="0" tIns="0" rIns="0" bIns="0" numCol="1" spcCol="0" anchor="ctr">
            <a:noAutofit/>
          </a:bodyPr>
          <a:lstStyle/>
          <a:p>
            <a:pPr indent="0">
              <a:lnSpc>
                <a:spcPct val="100000"/>
              </a:lnSpc>
              <a:buNone/>
            </a:pPr>
            <a:r>
              <a:rPr lang="it-IT" sz="3000" b="1" strike="noStrike" spc="-1" dirty="0">
                <a:solidFill>
                  <a:srgbClr val="FFFFFF"/>
                </a:solidFill>
                <a:latin typeface="Verdana"/>
                <a:ea typeface="Verdana"/>
              </a:rPr>
              <a:t>Polo per l’economia circolare di via Bartolomeo Bianco </a:t>
            </a:r>
            <a:endParaRPr lang="it-IT" sz="3000" b="1" strike="noStrike" spc="-1" dirty="0">
              <a:solidFill>
                <a:srgbClr val="FFFFFF"/>
              </a:solidFill>
              <a:latin typeface="Arial"/>
            </a:endParaRPr>
          </a:p>
        </p:txBody>
      </p:sp>
      <p:sp>
        <p:nvSpPr>
          <p:cNvPr id="166" name="PlaceHolder 2"/>
          <p:cNvSpPr>
            <a:spLocks noGrp="1"/>
          </p:cNvSpPr>
          <p:nvPr>
            <p:ph type="sldNum" idx="5"/>
          </p:nvPr>
        </p:nvSpPr>
        <p:spPr>
          <a:xfrm>
            <a:off x="8610480" y="6356520"/>
            <a:ext cx="2742480" cy="364320"/>
          </a:xfrm>
          <a:prstGeom prst="rect">
            <a:avLst/>
          </a:prstGeom>
          <a:noFill/>
          <a:ln w="0">
            <a:noFill/>
          </a:ln>
        </p:spPr>
        <p:txBody>
          <a:bodyPr lIns="90000" tIns="45000" rIns="90000" bIns="45000" numCol="1" spcCol="0" anchor="ctr">
            <a:noAutofit/>
          </a:bodyPr>
          <a:lstStyle>
            <a:lvl1pPr indent="0" algn="r">
              <a:lnSpc>
                <a:spcPct val="100000"/>
              </a:lnSpc>
              <a:buNone/>
              <a:tabLst>
                <a:tab pos="0" algn="l"/>
              </a:tabLst>
              <a:defRPr lang="it-IT" sz="1200" b="0" strike="noStrike" spc="-1">
                <a:solidFill>
                  <a:srgbClr val="898989"/>
                </a:solidFill>
                <a:latin typeface="Calibri"/>
                <a:ea typeface="MS PGothic"/>
              </a:defRPr>
            </a:lvl1pPr>
          </a:lstStyle>
          <a:p>
            <a:pPr indent="0" algn="r">
              <a:lnSpc>
                <a:spcPct val="100000"/>
              </a:lnSpc>
              <a:buNone/>
              <a:tabLst>
                <a:tab pos="0" algn="l"/>
              </a:tabLst>
            </a:pPr>
            <a:fld id="{3A88583A-4A49-452E-A938-2EB4058E97E6}" type="slidenum">
              <a:rPr lang="it-IT" sz="1200" b="0" strike="noStrike" spc="-1">
                <a:solidFill>
                  <a:srgbClr val="898989"/>
                </a:solidFill>
                <a:latin typeface="Calibri"/>
                <a:ea typeface="MS PGothic"/>
              </a:rPr>
              <a:t>16</a:t>
            </a:fld>
            <a:endParaRPr lang="it-IT" sz="1200" b="0" strike="noStrike" spc="-1">
              <a:solidFill>
                <a:srgbClr val="000000"/>
              </a:solidFill>
              <a:latin typeface="Times New Roman"/>
            </a:endParaRPr>
          </a:p>
        </p:txBody>
      </p:sp>
    </p:spTree>
    <p:extLst>
      <p:ext uri="{BB962C8B-B14F-4D97-AF65-F5344CB8AC3E}">
        <p14:creationId xmlns:p14="http://schemas.microsoft.com/office/powerpoint/2010/main" val="23299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7170" name="Picture 2" descr="Progetto polo integrato per economia circolare nell'ex spazio occupato in via  Bianco dal Terra di Nessuno">
            <a:extLst>
              <a:ext uri="{FF2B5EF4-FFF2-40B4-BE49-F238E27FC236}">
                <a16:creationId xmlns:a16="http://schemas.microsoft.com/office/drawing/2014/main" id="{CDA6849B-93CD-F9AE-25C8-B2FFA487C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848" y="1264199"/>
            <a:ext cx="9021875" cy="5074804"/>
          </a:xfrm>
          <a:prstGeom prst="rect">
            <a:avLst/>
          </a:prstGeom>
          <a:noFill/>
          <a:extLst>
            <a:ext uri="{909E8E84-426E-40DD-AFC4-6F175D3DCCD1}">
              <a14:hiddenFill xmlns:a14="http://schemas.microsoft.com/office/drawing/2010/main">
                <a:solidFill>
                  <a:srgbClr val="FFFFFF"/>
                </a:solidFill>
              </a14:hiddenFill>
            </a:ext>
          </a:extLst>
        </p:spPr>
      </p:pic>
      <p:sp>
        <p:nvSpPr>
          <p:cNvPr id="175" name="CasellaDiTesto 1"/>
          <p:cNvSpPr/>
          <p:nvPr/>
        </p:nvSpPr>
        <p:spPr>
          <a:xfrm>
            <a:off x="659879" y="464489"/>
            <a:ext cx="11197823"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via Bartolomeo Bianco </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659879" y="1264200"/>
            <a:ext cx="2368456" cy="5074803"/>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just">
              <a:lnSpc>
                <a:spcPct val="107000"/>
              </a:lnSpc>
              <a:spcAft>
                <a:spcPts val="799"/>
              </a:spcAft>
            </a:pPr>
            <a:r>
              <a:rPr lang="it-IT" sz="1400" b="0" strike="noStrike" spc="-1" dirty="0">
                <a:solidFill>
                  <a:srgbClr val="000000"/>
                </a:solidFill>
                <a:latin typeface="Arial Narrow" panose="020B0606020202030204" pitchFamily="34" charset="0"/>
                <a:ea typeface="Calibri"/>
              </a:rPr>
              <a:t>I centri di raccolta e del riuso, rappresenteranno il primo polo integrato per l’economia circolare del bacino del Genovesato, aggiunto al moderno sistema di raccolta con cassonetti intelligenti.</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Recupero area dismessa;</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Riqualificazione del quartiere;</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Ottimizzazione logistica;</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Sviluppo tariffazione puntuale;</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Network dei centri del riuso (rete SURPLUSE)</a:t>
            </a:r>
            <a:endParaRPr lang="it-IT" sz="1400" b="0" strike="noStrike" spc="-1" dirty="0">
              <a:solidFill>
                <a:srgbClr val="000000"/>
              </a:solidFill>
              <a:latin typeface="Arial"/>
            </a:endParaRPr>
          </a:p>
        </p:txBody>
      </p:sp>
      <p:sp>
        <p:nvSpPr>
          <p:cNvPr id="179" name="Rettangolo con angoli arrotondati 3"/>
          <p:cNvSpPr/>
          <p:nvPr/>
        </p:nvSpPr>
        <p:spPr>
          <a:xfrm>
            <a:off x="7767484" y="1264200"/>
            <a:ext cx="4094190" cy="5074803"/>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Centro di raccolta</a:t>
            </a:r>
          </a:p>
          <a:p>
            <a:pPr algn="just">
              <a:lnSpc>
                <a:spcPct val="107000"/>
              </a:lnSpc>
              <a:spcAft>
                <a:spcPts val="799"/>
              </a:spcAft>
            </a:pPr>
            <a:r>
              <a:rPr lang="it-IT" sz="1400" strike="noStrike" spc="-1" dirty="0">
                <a:solidFill>
                  <a:srgbClr val="000000"/>
                </a:solidFill>
                <a:latin typeface="Arial Narrow" panose="020B0606020202030204" pitchFamily="34" charset="0"/>
                <a:ea typeface="Calibri"/>
              </a:rPr>
              <a:t>Il centro sarà dotato di:</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viabilità interna, a senso unico per gli utenti</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rampa di accesso a zona rialzata per il conferimento dall’alto dei rifiuti</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pavimentazione impermeabilizzata e idoneo sistema di gestione delle acque meteoriche e di quelle provenienti dalle zone di raccolta dei rifiuti,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zona di conferimento e deposito di rifiuti pericolosi protetta mediante copertura fissa,</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 recinzione e adeguata barriera esterna, realizzata con alberature, atta a minimizzare l'impatto visivo dell'impianto,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sistema di illuminazione a LED su pali e sistema di videosorveglianza per il controllo accessi.</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Funzioni di guardiania-ufficio, magazzino, spogliatoio personale e servizi igienici.</a:t>
            </a:r>
            <a:endParaRPr lang="it-IT" sz="140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17</a:t>
            </a:fld>
            <a:endParaRPr/>
          </a:p>
        </p:txBody>
      </p:sp>
    </p:spTree>
    <p:extLst>
      <p:ext uri="{BB962C8B-B14F-4D97-AF65-F5344CB8AC3E}">
        <p14:creationId xmlns:p14="http://schemas.microsoft.com/office/powerpoint/2010/main" val="35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2D15F1B-88A4-AC6F-6425-320678539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233" y="1347019"/>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13">
            <a:extLst>
              <a:ext uri="{FF2B5EF4-FFF2-40B4-BE49-F238E27FC236}">
                <a16:creationId xmlns:a16="http://schemas.microsoft.com/office/drawing/2014/main" id="{71C92FC8-1211-D8F3-5CD2-04321B0C2DC2}"/>
              </a:ext>
            </a:extLst>
          </p:cNvPr>
          <p:cNvSpPr/>
          <p:nvPr/>
        </p:nvSpPr>
        <p:spPr>
          <a:xfrm rot="20284999">
            <a:off x="5780661" y="2491141"/>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a:t>
            </a:r>
            <a:r>
              <a:rPr lang="it-IT" sz="4400" b="1" spc="-1" dirty="0">
                <a:solidFill>
                  <a:srgbClr val="C00000"/>
                </a:solidFill>
                <a:latin typeface="Fira Sans Light"/>
              </a:rPr>
              <a:t>1</a:t>
            </a:r>
            <a:r>
              <a:rPr lang="it-IT" sz="4400" b="1" strike="noStrike" spc="-1" dirty="0">
                <a:solidFill>
                  <a:srgbClr val="C00000"/>
                </a:solidFill>
                <a:latin typeface="Fira Sans Light"/>
              </a:rPr>
              <a:t> milione</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via Bartolomeo Bianco </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6601044" y="5236407"/>
            <a:ext cx="4600377"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a:t>
            </a:r>
            <a:r>
              <a:rPr lang="it-IT" sz="2000" b="1" spc="-1" dirty="0">
                <a:solidFill>
                  <a:schemeClr val="accent5"/>
                </a:solidFill>
                <a:latin typeface="Fira Sans Light"/>
              </a:rPr>
              <a:t>1,9</a:t>
            </a:r>
            <a:r>
              <a:rPr lang="it-IT" sz="2000" b="1" strike="noStrike" spc="-1" dirty="0">
                <a:solidFill>
                  <a:schemeClr val="accent5"/>
                </a:solidFill>
                <a:latin typeface="Fira Sans Light"/>
              </a:rPr>
              <a:t>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659879" y="1347019"/>
            <a:ext cx="4600378" cy="324464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Realizzazione di strutture destinate alla raccolta ai sensi del DM 8/4/08 per l’ottimizzazione della raccolta differenziata, ovvero infrastrutture attrezzate, recintate e sorvegliate a cui gli utenti possano conferire anche rifiuti non compatibili con i normali circuiti di raccolta (ingombranti, RAEE, pericolosi, etc.) e strutture destinate al riutilizzo di beni in disuso, che affiancati ai centri di raccolta intercettano e rimettono in circolazione oggetti riutilizzabili attraverso punti di distribuzione </a:t>
            </a:r>
            <a:endParaRPr lang="it-IT" sz="1600" b="0" strike="noStrike" spc="-1" dirty="0">
              <a:solidFill>
                <a:srgbClr val="000000"/>
              </a:solidFill>
              <a:latin typeface="Arial Narrow"/>
            </a:endParaRPr>
          </a:p>
        </p:txBody>
      </p:sp>
      <p:sp>
        <p:nvSpPr>
          <p:cNvPr id="2" name="PlaceHolder 1"/>
          <p:cNvSpPr>
            <a:spLocks noGrp="1"/>
          </p:cNvSpPr>
          <p:nvPr>
            <p:ph type="sldNum" idx="1"/>
          </p:nvPr>
        </p:nvSpPr>
        <p:spPr/>
        <p:txBody>
          <a:bodyPr/>
          <a:lstStyle/>
          <a:p>
            <a:fld id="{9A67A9A3-4B82-415D-9132-540A77C2CCA5}" type="slidenum">
              <a:t>18</a:t>
            </a:fld>
            <a:endParaRPr/>
          </a:p>
        </p:txBody>
      </p:sp>
      <p:pic>
        <p:nvPicPr>
          <p:cNvPr id="6" name="Immagine 5">
            <a:extLst>
              <a:ext uri="{FF2B5EF4-FFF2-40B4-BE49-F238E27FC236}">
                <a16:creationId xmlns:a16="http://schemas.microsoft.com/office/drawing/2014/main" id="{AA71D86B-3FAB-F1B9-F66C-DBEB399B21B3}"/>
              </a:ext>
            </a:extLst>
          </p:cNvPr>
          <p:cNvPicPr>
            <a:picLocks noChangeAspect="1"/>
          </p:cNvPicPr>
          <p:nvPr/>
        </p:nvPicPr>
        <p:blipFill>
          <a:blip r:embed="rId5"/>
          <a:stretch>
            <a:fillRect/>
          </a:stretch>
        </p:blipFill>
        <p:spPr>
          <a:xfrm>
            <a:off x="1955629" y="4561278"/>
            <a:ext cx="2008878" cy="1951302"/>
          </a:xfrm>
          <a:prstGeom prst="rect">
            <a:avLst/>
          </a:prstGeom>
        </p:spPr>
      </p:pic>
    </p:spTree>
    <p:extLst>
      <p:ext uri="{BB962C8B-B14F-4D97-AF65-F5344CB8AC3E}">
        <p14:creationId xmlns:p14="http://schemas.microsoft.com/office/powerpoint/2010/main" val="208180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8194" name="Picture 2" descr="Lagaccio, il progetto top secret finisce in mano ai cittadini: proteste per  il centro di raccolta rifiuti al posto del Tdn - Genova 24">
            <a:extLst>
              <a:ext uri="{FF2B5EF4-FFF2-40B4-BE49-F238E27FC236}">
                <a16:creationId xmlns:a16="http://schemas.microsoft.com/office/drawing/2014/main" id="{1EFF0E9E-1F49-EC46-D76F-A92F098BDA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6091" y="3542330"/>
            <a:ext cx="3752253" cy="2814190"/>
          </a:xfrm>
          <a:prstGeom prst="rect">
            <a:avLst/>
          </a:prstGeom>
          <a:noFill/>
          <a:extLst>
            <a:ext uri="{909E8E84-426E-40DD-AFC4-6F175D3DCCD1}">
              <a14:hiddenFill xmlns:a14="http://schemas.microsoft.com/office/drawing/2010/main">
                <a:solidFill>
                  <a:srgbClr val="FFFFFF"/>
                </a:solidFill>
              </a14:hiddenFill>
            </a:ext>
          </a:extLst>
        </p:spPr>
      </p:pic>
      <p:sp>
        <p:nvSpPr>
          <p:cNvPr id="175" name="CasellaDiTesto 1"/>
          <p:cNvSpPr/>
          <p:nvPr/>
        </p:nvSpPr>
        <p:spPr>
          <a:xfrm>
            <a:off x="659879" y="464489"/>
            <a:ext cx="11197823"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via Bartolomeo Bianco </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5646734" y="1153956"/>
            <a:ext cx="6390968" cy="2949678"/>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just">
              <a:lnSpc>
                <a:spcPct val="107000"/>
              </a:lnSpc>
              <a:spcAft>
                <a:spcPts val="799"/>
              </a:spcAft>
            </a:pPr>
            <a:r>
              <a:rPr lang="it-IT" sz="1400" b="0" strike="noStrike" spc="-1" dirty="0">
                <a:solidFill>
                  <a:srgbClr val="000000"/>
                </a:solidFill>
                <a:latin typeface="Arial Narrow" panose="020B0606020202030204" pitchFamily="34" charset="0"/>
                <a:ea typeface="Calibri"/>
              </a:rPr>
              <a:t>I centri di raccolta e del riuso, rappresenteranno il primo polo integrato per l’economia circolare del bacino del Genovesato, aggiunto al moderno sistema di raccolta con cassonetti intelligenti.</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Recupero area dismessa;</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Riqualificazione del quartiere;</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Ottimizzazione logistica;</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Sviluppo tariffazione puntuale;</a:t>
            </a:r>
          </a:p>
          <a:p>
            <a:pPr marL="285750" indent="-285750" algn="just">
              <a:lnSpc>
                <a:spcPct val="107000"/>
              </a:lnSpc>
              <a:spcAft>
                <a:spcPts val="799"/>
              </a:spcAft>
              <a:buFont typeface="Arial" panose="020B0604020202020204" pitchFamily="34" charset="0"/>
              <a:buChar char="•"/>
            </a:pPr>
            <a:r>
              <a:rPr lang="it-IT" sz="1400" b="0" strike="noStrike" spc="-1" dirty="0">
                <a:solidFill>
                  <a:srgbClr val="000000"/>
                </a:solidFill>
                <a:latin typeface="Arial Narrow" panose="020B0606020202030204" pitchFamily="34" charset="0"/>
                <a:ea typeface="Calibri"/>
              </a:rPr>
              <a:t>Network dei centri del riuso (rete SURPLUSE</a:t>
            </a:r>
          </a:p>
        </p:txBody>
      </p:sp>
      <p:sp>
        <p:nvSpPr>
          <p:cNvPr id="179" name="Rettangolo con angoli arrotondati 3"/>
          <p:cNvSpPr/>
          <p:nvPr/>
        </p:nvSpPr>
        <p:spPr>
          <a:xfrm>
            <a:off x="659880" y="1153956"/>
            <a:ext cx="4738030" cy="5239553"/>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342900" indent="-342900" algn="ctr">
              <a:lnSpc>
                <a:spcPct val="107000"/>
              </a:lnSpc>
              <a:spcAft>
                <a:spcPts val="799"/>
              </a:spcAft>
              <a:buFont typeface="Arial" panose="020B0604020202020204" pitchFamily="34" charset="0"/>
              <a:buChar char="•"/>
            </a:pPr>
            <a:r>
              <a:rPr lang="it-IT" sz="2000" b="1" strike="noStrike" spc="-1" dirty="0">
                <a:solidFill>
                  <a:srgbClr val="000000"/>
                </a:solidFill>
                <a:latin typeface="Fira Sans Light"/>
                <a:ea typeface="Calibri"/>
              </a:rPr>
              <a:t>Centro </a:t>
            </a:r>
            <a:r>
              <a:rPr lang="it-IT" sz="2000" b="1" spc="-1" dirty="0">
                <a:solidFill>
                  <a:srgbClr val="000000"/>
                </a:solidFill>
                <a:latin typeface="Fira Sans Light"/>
                <a:ea typeface="Calibri"/>
              </a:rPr>
              <a:t>del riuso</a:t>
            </a:r>
            <a:endParaRPr lang="it-IT" sz="2000" b="1" strike="noStrike" spc="-1" dirty="0">
              <a:solidFill>
                <a:srgbClr val="000000"/>
              </a:solidFill>
              <a:latin typeface="Fira Sans Light"/>
              <a:ea typeface="Calibri"/>
            </a:endParaRP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Il centro sarà volto alla riparazione e la rivendita di beni usati.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La proposta rientra nelle linee di azione previste dal PRGR per la riduzione dei rifiuti alla fonte.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Verranno impiegati pannelli di materiali riciclati o elementi di </a:t>
            </a:r>
            <a:r>
              <a:rPr lang="it-IT" sz="1400" strike="noStrike" spc="-1" dirty="0" err="1">
                <a:solidFill>
                  <a:srgbClr val="000000"/>
                </a:solidFill>
                <a:latin typeface="Arial Narrow" panose="020B0606020202030204" pitchFamily="34" charset="0"/>
                <a:ea typeface="Calibri"/>
              </a:rPr>
              <a:t>upcycling</a:t>
            </a:r>
            <a:r>
              <a:rPr lang="it-IT" sz="1400" strike="noStrike" spc="-1" dirty="0">
                <a:solidFill>
                  <a:srgbClr val="000000"/>
                </a:solidFill>
                <a:latin typeface="Arial Narrow" panose="020B0606020202030204" pitchFamily="34" charset="0"/>
                <a:ea typeface="Calibri"/>
              </a:rPr>
              <a:t> </a:t>
            </a:r>
            <a:r>
              <a:rPr lang="it-IT" sz="1400" strike="noStrike" spc="-1" dirty="0" err="1">
                <a:solidFill>
                  <a:srgbClr val="000000"/>
                </a:solidFill>
                <a:latin typeface="Arial Narrow" panose="020B0606020202030204" pitchFamily="34" charset="0"/>
                <a:ea typeface="Calibri"/>
              </a:rPr>
              <a:t>architecture</a:t>
            </a:r>
            <a:r>
              <a:rPr lang="it-IT" sz="1400" strike="noStrike" spc="-1" dirty="0">
                <a:solidFill>
                  <a:srgbClr val="000000"/>
                </a:solidFill>
                <a:latin typeface="Arial Narrow" panose="020B0606020202030204" pitchFamily="34" charset="0"/>
                <a:ea typeface="Calibri"/>
              </a:rPr>
              <a:t>, come sperimentazione.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La progettazione delle aree esterne segue i principi della sostenibilità e delle nature </a:t>
            </a:r>
            <a:r>
              <a:rPr lang="it-IT" sz="1400" strike="noStrike" spc="-1" dirty="0" err="1">
                <a:solidFill>
                  <a:srgbClr val="000000"/>
                </a:solidFill>
                <a:latin typeface="Arial Narrow" panose="020B0606020202030204" pitchFamily="34" charset="0"/>
                <a:ea typeface="Calibri"/>
              </a:rPr>
              <a:t>based</a:t>
            </a:r>
            <a:r>
              <a:rPr lang="it-IT" sz="1400" strike="noStrike" spc="-1" dirty="0">
                <a:solidFill>
                  <a:srgbClr val="000000"/>
                </a:solidFill>
                <a:latin typeface="Arial Narrow" panose="020B0606020202030204" pitchFamily="34" charset="0"/>
                <a:ea typeface="Calibri"/>
              </a:rPr>
              <a:t> </a:t>
            </a:r>
            <a:r>
              <a:rPr lang="it-IT" sz="1400" strike="noStrike" spc="-1" dirty="0" err="1">
                <a:solidFill>
                  <a:srgbClr val="000000"/>
                </a:solidFill>
                <a:latin typeface="Arial Narrow" panose="020B0606020202030204" pitchFamily="34" charset="0"/>
                <a:ea typeface="Calibri"/>
              </a:rPr>
              <a:t>solutions</a:t>
            </a:r>
            <a:r>
              <a:rPr lang="it-IT" sz="1400" strike="noStrike" spc="-1" dirty="0">
                <a:solidFill>
                  <a:srgbClr val="000000"/>
                </a:solidFill>
                <a:latin typeface="Arial Narrow" panose="020B0606020202030204" pitchFamily="34" charset="0"/>
                <a:ea typeface="Calibri"/>
              </a:rPr>
              <a:t>, ovvero un </a:t>
            </a:r>
            <a:r>
              <a:rPr lang="it-IT" sz="1400" strike="noStrike" spc="-1" dirty="0" err="1">
                <a:solidFill>
                  <a:srgbClr val="000000"/>
                </a:solidFill>
                <a:latin typeface="Arial Narrow" panose="020B0606020202030204" pitchFamily="34" charset="0"/>
                <a:ea typeface="Calibri"/>
              </a:rPr>
              <a:t>rain</a:t>
            </a:r>
            <a:r>
              <a:rPr lang="it-IT" sz="1400" strike="noStrike" spc="-1" dirty="0">
                <a:solidFill>
                  <a:srgbClr val="000000"/>
                </a:solidFill>
                <a:latin typeface="Arial Narrow" panose="020B0606020202030204" pitchFamily="34" charset="0"/>
                <a:ea typeface="Calibri"/>
              </a:rPr>
              <a:t> garden per raccolta delle acque meteoriche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Svolgimento di attività educative all’aperto con realizzazione di un’area a carattere ludico-ricreativo.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Creazione di un percorso pedonale in terra stabilizzata di larghezza 2m che conduce all’interno del lotto, fiancheggiato da arbusti mediterranei e lecci. Sul lato sud trovano spazio alcuni orti urbani e alberi da frutta, a disposizione del quartiere, mentre sul lato nord è allestita un’area giochi con superficie antitrauma.</a:t>
            </a:r>
            <a:endParaRPr lang="it-IT" sz="140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19</a:t>
            </a:fld>
            <a:endParaRPr/>
          </a:p>
        </p:txBody>
      </p:sp>
    </p:spTree>
    <p:extLst>
      <p:ext uri="{BB962C8B-B14F-4D97-AF65-F5344CB8AC3E}">
        <p14:creationId xmlns:p14="http://schemas.microsoft.com/office/powerpoint/2010/main" val="302491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44560" y="2857680"/>
            <a:ext cx="8515440" cy="1142280"/>
          </a:xfrm>
          <a:prstGeom prst="rect">
            <a:avLst/>
          </a:prstGeom>
          <a:noFill/>
          <a:ln w="0">
            <a:noFill/>
          </a:ln>
        </p:spPr>
        <p:txBody>
          <a:bodyPr lIns="0" tIns="0" rIns="0" bIns="0" numCol="1" spcCol="0" anchor="ctr">
            <a:noAutofit/>
          </a:bodyPr>
          <a:lstStyle/>
          <a:p>
            <a:pPr indent="0">
              <a:lnSpc>
                <a:spcPct val="100000"/>
              </a:lnSpc>
              <a:buNone/>
            </a:pPr>
            <a:r>
              <a:rPr lang="it-IT" sz="3000" b="1" strike="noStrike" spc="-1">
                <a:solidFill>
                  <a:srgbClr val="FFFFFF"/>
                </a:solidFill>
                <a:latin typeface="Verdana"/>
                <a:ea typeface="Verdana"/>
              </a:rPr>
              <a:t>Ecoisole interrate per piazze e zone di pregio di Genova</a:t>
            </a:r>
            <a:endParaRPr lang="it-IT" sz="3000" b="1" strike="noStrike" spc="-1">
              <a:solidFill>
                <a:srgbClr val="FFFFFF"/>
              </a:solidFill>
              <a:latin typeface="Arial"/>
            </a:endParaRPr>
          </a:p>
        </p:txBody>
      </p:sp>
      <p:sp>
        <p:nvSpPr>
          <p:cNvPr id="166" name="PlaceHolder 2"/>
          <p:cNvSpPr>
            <a:spLocks noGrp="1"/>
          </p:cNvSpPr>
          <p:nvPr>
            <p:ph type="sldNum" idx="5"/>
          </p:nvPr>
        </p:nvSpPr>
        <p:spPr>
          <a:xfrm>
            <a:off x="8610480" y="6356520"/>
            <a:ext cx="2742480" cy="364320"/>
          </a:xfrm>
          <a:prstGeom prst="rect">
            <a:avLst/>
          </a:prstGeom>
          <a:noFill/>
          <a:ln w="0">
            <a:noFill/>
          </a:ln>
        </p:spPr>
        <p:txBody>
          <a:bodyPr lIns="90000" tIns="45000" rIns="90000" bIns="45000" numCol="1" spcCol="0" anchor="ctr">
            <a:noAutofit/>
          </a:bodyPr>
          <a:lstStyle>
            <a:lvl1pPr indent="0" algn="r">
              <a:lnSpc>
                <a:spcPct val="100000"/>
              </a:lnSpc>
              <a:buNone/>
              <a:tabLst>
                <a:tab pos="0" algn="l"/>
              </a:tabLst>
              <a:defRPr lang="it-IT" sz="1200" b="0" strike="noStrike" spc="-1">
                <a:solidFill>
                  <a:srgbClr val="898989"/>
                </a:solidFill>
                <a:latin typeface="Calibri"/>
                <a:ea typeface="MS PGothic"/>
              </a:defRPr>
            </a:lvl1pPr>
          </a:lstStyle>
          <a:p>
            <a:pPr indent="0" algn="r">
              <a:lnSpc>
                <a:spcPct val="100000"/>
              </a:lnSpc>
              <a:buNone/>
              <a:tabLst>
                <a:tab pos="0" algn="l"/>
              </a:tabLst>
            </a:pPr>
            <a:fld id="{3A88583A-4A49-452E-A938-2EB4058E97E6}" type="slidenum">
              <a:rPr lang="it-IT" sz="1200" b="0" strike="noStrike" spc="-1">
                <a:solidFill>
                  <a:srgbClr val="898989"/>
                </a:solidFill>
                <a:latin typeface="Calibri"/>
                <a:ea typeface="MS PGothic"/>
              </a:rPr>
              <a:t>2</a:t>
            </a:fld>
            <a:endParaRPr lang="it-IT" sz="12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9218" name="Picture 2" descr="Progetto polo integrato per economia circolare nell'ex spazio occupato in via  Bianco dal Terra di Nessuno">
            <a:extLst>
              <a:ext uri="{FF2B5EF4-FFF2-40B4-BE49-F238E27FC236}">
                <a16:creationId xmlns:a16="http://schemas.microsoft.com/office/drawing/2014/main" id="{F8811ECD-5A18-5F63-1E40-B145E046D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291" y="1354071"/>
            <a:ext cx="5998908" cy="337438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13">
            <a:extLst>
              <a:ext uri="{FF2B5EF4-FFF2-40B4-BE49-F238E27FC236}">
                <a16:creationId xmlns:a16="http://schemas.microsoft.com/office/drawing/2014/main" id="{71C92FC8-1211-D8F3-5CD2-04321B0C2DC2}"/>
              </a:ext>
            </a:extLst>
          </p:cNvPr>
          <p:cNvSpPr/>
          <p:nvPr/>
        </p:nvSpPr>
        <p:spPr>
          <a:xfrm rot="20284999">
            <a:off x="5308711" y="2528836"/>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a:t>
            </a:r>
            <a:r>
              <a:rPr lang="it-IT" sz="4400" b="1" spc="-1" dirty="0">
                <a:solidFill>
                  <a:srgbClr val="C00000"/>
                </a:solidFill>
                <a:latin typeface="Fira Sans Light"/>
              </a:rPr>
              <a:t>1</a:t>
            </a:r>
            <a:r>
              <a:rPr lang="it-IT" sz="4400" b="1" strike="noStrike" spc="-1" dirty="0">
                <a:solidFill>
                  <a:srgbClr val="C00000"/>
                </a:solidFill>
                <a:latin typeface="Fira Sans Light"/>
              </a:rPr>
              <a:t> milione</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Polo per l’economia circolare di via Bartolomeo Bianco </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659880" y="5071798"/>
            <a:ext cx="4600377"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a:t>
            </a:r>
            <a:r>
              <a:rPr lang="it-IT" sz="2000" b="1" spc="-1" dirty="0">
                <a:solidFill>
                  <a:schemeClr val="accent5"/>
                </a:solidFill>
                <a:latin typeface="Fira Sans Light"/>
              </a:rPr>
              <a:t>1,4</a:t>
            </a:r>
            <a:r>
              <a:rPr lang="it-IT" sz="2000" b="1" strike="noStrike" spc="-1" dirty="0">
                <a:solidFill>
                  <a:schemeClr val="accent5"/>
                </a:solidFill>
                <a:latin typeface="Fira Sans Light"/>
              </a:rPr>
              <a:t>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659879" y="1347018"/>
            <a:ext cx="4600378" cy="3414269"/>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Realizzazione di strutture destinate alla raccolta ai sensi del DM 8/4/08 per l’ottimizzazione della raccolta differenziata, ovvero infrastrutture attrezzate, recintate e sorvegliate a cui gli utenti possano conferire anche rifiuti non compatibili con i normali circuiti di raccolta (ingombranti, RAEE, pericolosi, etc.) e strutture destinate al riutilizzo di beni in disuso, che affiancati ai centri di raccolta intercettano e rimettono in circolazione oggetti riutilizzabili attraverso punti di distribuzione </a:t>
            </a:r>
            <a:endParaRPr lang="it-IT" sz="1600" b="0" strike="noStrike" spc="-1" dirty="0">
              <a:solidFill>
                <a:srgbClr val="000000"/>
              </a:solidFill>
              <a:latin typeface="Arial Narrow"/>
            </a:endParaRPr>
          </a:p>
        </p:txBody>
      </p:sp>
      <p:sp>
        <p:nvSpPr>
          <p:cNvPr id="2" name="PlaceHolder 1"/>
          <p:cNvSpPr>
            <a:spLocks noGrp="1"/>
          </p:cNvSpPr>
          <p:nvPr>
            <p:ph type="sldNum" idx="1"/>
          </p:nvPr>
        </p:nvSpPr>
        <p:spPr/>
        <p:txBody>
          <a:bodyPr/>
          <a:lstStyle/>
          <a:p>
            <a:fld id="{9A67A9A3-4B82-415D-9132-540A77C2CCA5}" type="slidenum">
              <a:t>20</a:t>
            </a:fld>
            <a:endParaRPr/>
          </a:p>
        </p:txBody>
      </p:sp>
      <p:pic>
        <p:nvPicPr>
          <p:cNvPr id="4" name="Immagine 3">
            <a:extLst>
              <a:ext uri="{FF2B5EF4-FFF2-40B4-BE49-F238E27FC236}">
                <a16:creationId xmlns:a16="http://schemas.microsoft.com/office/drawing/2014/main" id="{5C2F8928-8BF3-F763-5823-BE59CC9985C9}"/>
              </a:ext>
            </a:extLst>
          </p:cNvPr>
          <p:cNvPicPr>
            <a:picLocks noChangeAspect="1"/>
          </p:cNvPicPr>
          <p:nvPr/>
        </p:nvPicPr>
        <p:blipFill>
          <a:blip r:embed="rId5"/>
          <a:stretch>
            <a:fillRect/>
          </a:stretch>
        </p:blipFill>
        <p:spPr>
          <a:xfrm>
            <a:off x="7684933" y="4881742"/>
            <a:ext cx="1839623" cy="1786898"/>
          </a:xfrm>
          <a:prstGeom prst="rect">
            <a:avLst/>
          </a:prstGeom>
        </p:spPr>
      </p:pic>
    </p:spTree>
    <p:extLst>
      <p:ext uri="{BB962C8B-B14F-4D97-AF65-F5344CB8AC3E}">
        <p14:creationId xmlns:p14="http://schemas.microsoft.com/office/powerpoint/2010/main" val="312299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44560" y="2857680"/>
            <a:ext cx="8515440" cy="1142280"/>
          </a:xfrm>
          <a:prstGeom prst="rect">
            <a:avLst/>
          </a:prstGeom>
          <a:noFill/>
          <a:ln w="0">
            <a:noFill/>
          </a:ln>
        </p:spPr>
        <p:txBody>
          <a:bodyPr lIns="0" tIns="0" rIns="0" bIns="0" numCol="1" spcCol="0" anchor="ctr">
            <a:noAutofit/>
          </a:bodyPr>
          <a:lstStyle/>
          <a:p>
            <a:pPr indent="0">
              <a:lnSpc>
                <a:spcPct val="100000"/>
              </a:lnSpc>
              <a:buNone/>
            </a:pPr>
            <a:r>
              <a:rPr lang="it-IT" sz="3000" b="1" strike="noStrike" spc="-1" dirty="0" err="1">
                <a:solidFill>
                  <a:srgbClr val="FFFFFF"/>
                </a:solidFill>
                <a:latin typeface="Verdana"/>
                <a:ea typeface="Verdana"/>
              </a:rPr>
              <a:t>Ecoisole</a:t>
            </a:r>
            <a:r>
              <a:rPr lang="it-IT" sz="3000" b="1" strike="noStrike" spc="-1" dirty="0">
                <a:solidFill>
                  <a:srgbClr val="FFFFFF"/>
                </a:solidFill>
                <a:latin typeface="Verdana"/>
                <a:ea typeface="Verdana"/>
              </a:rPr>
              <a:t> ad accesso controllato per la città di Genova</a:t>
            </a:r>
            <a:endParaRPr lang="it-IT" sz="3000" b="1" strike="noStrike" spc="-1" dirty="0">
              <a:solidFill>
                <a:srgbClr val="FFFFFF"/>
              </a:solidFill>
              <a:latin typeface="Arial"/>
            </a:endParaRPr>
          </a:p>
        </p:txBody>
      </p:sp>
      <p:sp>
        <p:nvSpPr>
          <p:cNvPr id="166" name="PlaceHolder 2"/>
          <p:cNvSpPr>
            <a:spLocks noGrp="1"/>
          </p:cNvSpPr>
          <p:nvPr>
            <p:ph type="sldNum" idx="5"/>
          </p:nvPr>
        </p:nvSpPr>
        <p:spPr>
          <a:xfrm>
            <a:off x="8610480" y="6356520"/>
            <a:ext cx="2742480" cy="364320"/>
          </a:xfrm>
          <a:prstGeom prst="rect">
            <a:avLst/>
          </a:prstGeom>
          <a:noFill/>
          <a:ln w="0">
            <a:noFill/>
          </a:ln>
        </p:spPr>
        <p:txBody>
          <a:bodyPr lIns="90000" tIns="45000" rIns="90000" bIns="45000" numCol="1" spcCol="0" anchor="ctr">
            <a:noAutofit/>
          </a:bodyPr>
          <a:lstStyle>
            <a:lvl1pPr indent="0" algn="r">
              <a:lnSpc>
                <a:spcPct val="100000"/>
              </a:lnSpc>
              <a:buNone/>
              <a:tabLst>
                <a:tab pos="0" algn="l"/>
              </a:tabLst>
              <a:defRPr lang="it-IT" sz="1200" b="0" strike="noStrike" spc="-1">
                <a:solidFill>
                  <a:srgbClr val="898989"/>
                </a:solidFill>
                <a:latin typeface="Calibri"/>
                <a:ea typeface="MS PGothic"/>
              </a:defRPr>
            </a:lvl1pPr>
          </a:lstStyle>
          <a:p>
            <a:pPr indent="0" algn="r">
              <a:lnSpc>
                <a:spcPct val="100000"/>
              </a:lnSpc>
              <a:buNone/>
              <a:tabLst>
                <a:tab pos="0" algn="l"/>
              </a:tabLst>
            </a:pPr>
            <a:fld id="{3A88583A-4A49-452E-A938-2EB4058E97E6}" type="slidenum">
              <a:rPr lang="it-IT" sz="1200" b="0" strike="noStrike" spc="-1">
                <a:solidFill>
                  <a:srgbClr val="898989"/>
                </a:solidFill>
                <a:latin typeface="Calibri"/>
                <a:ea typeface="MS PGothic"/>
              </a:rPr>
              <a:t>21</a:t>
            </a:fld>
            <a:endParaRPr lang="it-IT" sz="1200" b="0" strike="noStrike" spc="-1">
              <a:solidFill>
                <a:srgbClr val="000000"/>
              </a:solidFill>
              <a:latin typeface="Times New Roman"/>
            </a:endParaRPr>
          </a:p>
        </p:txBody>
      </p:sp>
    </p:spTree>
    <p:extLst>
      <p:ext uri="{BB962C8B-B14F-4D97-AF65-F5344CB8AC3E}">
        <p14:creationId xmlns:p14="http://schemas.microsoft.com/office/powerpoint/2010/main" val="395413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5" name="CasellaDiTesto 1"/>
          <p:cNvSpPr/>
          <p:nvPr/>
        </p:nvSpPr>
        <p:spPr>
          <a:xfrm>
            <a:off x="659879" y="464489"/>
            <a:ext cx="11197823"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err="1">
                <a:solidFill>
                  <a:srgbClr val="2A6099"/>
                </a:solidFill>
                <a:latin typeface="Verdana"/>
                <a:ea typeface="MS PGothic"/>
              </a:rPr>
              <a:t>Ecoisole</a:t>
            </a:r>
            <a:r>
              <a:rPr lang="it-IT" sz="4000" b="1" strike="noStrike" spc="-1" baseline="30000" dirty="0">
                <a:solidFill>
                  <a:srgbClr val="2A6099"/>
                </a:solidFill>
                <a:latin typeface="Verdana"/>
                <a:ea typeface="MS PGothic"/>
              </a:rPr>
              <a:t> ad accesso controllato per la città di Genova</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671999" y="4998830"/>
            <a:ext cx="10848002" cy="1264317"/>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just">
              <a:lnSpc>
                <a:spcPct val="107000"/>
              </a:lnSpc>
              <a:spcAft>
                <a:spcPts val="799"/>
              </a:spcAft>
            </a:pPr>
            <a:r>
              <a:rPr lang="it-IT" sz="1400" b="0" strike="noStrike" spc="-1" dirty="0">
                <a:solidFill>
                  <a:srgbClr val="000000"/>
                </a:solidFill>
                <a:latin typeface="Arial Narrow" panose="020B0606020202030204" pitchFamily="34" charset="0"/>
                <a:ea typeface="Calibri"/>
              </a:rPr>
              <a:t>Acquisto di cassonetti “intelligenti” per l’ottimizzazione della raccolta attraverso utilizzo di contenitori ad accesso controllato, con apertura che permetta l’identificazione del conferitore. Sistemi di verifica del volume impiegato nel contenitore con sistemi di allarme in caso di superamento di una soglia prefissata, da impiegare su contenitori e cestini stradali</a:t>
            </a:r>
            <a:endParaRPr lang="it-IT" sz="1400" b="0" strike="noStrike" spc="-1" dirty="0">
              <a:solidFill>
                <a:srgbClr val="000000"/>
              </a:solidFill>
              <a:latin typeface="Arial"/>
            </a:endParaRPr>
          </a:p>
        </p:txBody>
      </p:sp>
      <p:sp>
        <p:nvSpPr>
          <p:cNvPr id="179" name="Rettangolo con angoli arrotondati 3"/>
          <p:cNvSpPr/>
          <p:nvPr/>
        </p:nvSpPr>
        <p:spPr>
          <a:xfrm>
            <a:off x="7425811" y="1205945"/>
            <a:ext cx="4094190" cy="3559819"/>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Cassonetto «intelligente»</a:t>
            </a:r>
          </a:p>
          <a:p>
            <a:pPr algn="just">
              <a:lnSpc>
                <a:spcPct val="107000"/>
              </a:lnSpc>
              <a:spcAft>
                <a:spcPts val="799"/>
              </a:spcAft>
            </a:pPr>
            <a:r>
              <a:rPr lang="it-IT" sz="1400" strike="noStrike" spc="-1" dirty="0">
                <a:solidFill>
                  <a:srgbClr val="000000"/>
                </a:solidFill>
                <a:latin typeface="Arial Narrow" panose="020B0606020202030204" pitchFamily="34" charset="0"/>
                <a:ea typeface="Calibri"/>
              </a:rPr>
              <a:t>Cassonetto per l’ottimizzazione della raccolta dotato di accesso controllato con sistema di identificazione delle utenze e controllo volumetrico del rifiuto conferito.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Previsione di una bocca di conferimento a cassetto doppia utenza: domestica e commerciale, al fine di rispondere alle differenti esigenze di volumetrie </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Il conferimento avviene previo riconoscimento con tessera</a:t>
            </a:r>
          </a:p>
          <a:p>
            <a:pPr marL="285750" indent="-285750" algn="just">
              <a:lnSpc>
                <a:spcPct val="107000"/>
              </a:lnSpc>
              <a:spcAft>
                <a:spcPts val="799"/>
              </a:spcAft>
              <a:buFont typeface="Arial" panose="020B0604020202020204" pitchFamily="34" charset="0"/>
              <a:buChar char="•"/>
            </a:pPr>
            <a:r>
              <a:rPr lang="it-IT" sz="1400" strike="noStrike" spc="-1" dirty="0">
                <a:solidFill>
                  <a:srgbClr val="000000"/>
                </a:solidFill>
                <a:latin typeface="Arial Narrow" panose="020B0606020202030204" pitchFamily="34" charset="0"/>
                <a:ea typeface="Calibri"/>
              </a:rPr>
              <a:t>Il contenitore destinato alla raccolta RUR è dotato di limitazione tridimensionale (cassetto volumetrico). </a:t>
            </a:r>
            <a:endParaRPr lang="it-IT" sz="140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22</a:t>
            </a:fld>
            <a:endParaRPr/>
          </a:p>
        </p:txBody>
      </p:sp>
      <p:pic>
        <p:nvPicPr>
          <p:cNvPr id="10242" name="Picture 2">
            <a:extLst>
              <a:ext uri="{FF2B5EF4-FFF2-40B4-BE49-F238E27FC236}">
                <a16:creationId xmlns:a16="http://schemas.microsoft.com/office/drawing/2014/main" id="{DBB58A4F-B57D-0B46-0B22-6C622B12A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99" y="1223144"/>
            <a:ext cx="6328569" cy="355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3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1266" name="Picture 2" descr="Media Valbisagno, 1.500 nuovi cassonetti informatizzati per la  differenziata a Struppa, Molassana e Staglieno - GenovaQuotidiana">
            <a:extLst>
              <a:ext uri="{FF2B5EF4-FFF2-40B4-BE49-F238E27FC236}">
                <a16:creationId xmlns:a16="http://schemas.microsoft.com/office/drawing/2014/main" id="{BC84AF2A-1CA5-21C7-C6C7-B40B6E3C5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695" y="1347017"/>
            <a:ext cx="6265703" cy="354214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13">
            <a:extLst>
              <a:ext uri="{FF2B5EF4-FFF2-40B4-BE49-F238E27FC236}">
                <a16:creationId xmlns:a16="http://schemas.microsoft.com/office/drawing/2014/main" id="{71C92FC8-1211-D8F3-5CD2-04321B0C2DC2}"/>
              </a:ext>
            </a:extLst>
          </p:cNvPr>
          <p:cNvSpPr/>
          <p:nvPr/>
        </p:nvSpPr>
        <p:spPr>
          <a:xfrm rot="20284999">
            <a:off x="5308711" y="2528836"/>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€ 2 milioni</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err="1">
                <a:solidFill>
                  <a:srgbClr val="2A6099"/>
                </a:solidFill>
                <a:latin typeface="Verdana"/>
                <a:ea typeface="MS PGothic"/>
              </a:rPr>
              <a:t>Ecoisole</a:t>
            </a:r>
            <a:r>
              <a:rPr lang="it-IT" sz="4000" b="1" strike="noStrike" spc="-1" baseline="30000" dirty="0">
                <a:solidFill>
                  <a:srgbClr val="2A6099"/>
                </a:solidFill>
                <a:latin typeface="Verdana"/>
                <a:ea typeface="MS PGothic"/>
              </a:rPr>
              <a:t> ad accesso controllato per la città di Genova</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432646" y="4373531"/>
            <a:ext cx="4827610"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a:t>
            </a:r>
            <a:r>
              <a:rPr lang="it-IT" sz="2000" b="1" spc="-1" dirty="0">
                <a:solidFill>
                  <a:schemeClr val="accent5"/>
                </a:solidFill>
                <a:latin typeface="Fira Sans Light"/>
              </a:rPr>
              <a:t>29</a:t>
            </a:r>
            <a:r>
              <a:rPr lang="it-IT" sz="2000" b="1" strike="noStrike" spc="-1" dirty="0">
                <a:solidFill>
                  <a:schemeClr val="accent5"/>
                </a:solidFill>
                <a:latin typeface="Fira Sans Light"/>
              </a:rPr>
              <a:t>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432646" y="5344854"/>
            <a:ext cx="11247752" cy="1011665"/>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La proposta ha un forte carattere di innovazione e si inserisce nell’ambito del primo investimento integrato (cassonetti, mezzi per la raccolta e sistema software) finalizzato all’incremento della RD della città di Genova, che potrà avere un sistema tecnologicamente avanzato che permetterà di garantire gli standard di qualità previsti da ARERA con delibera 15/22 art. 35</a:t>
            </a:r>
            <a:endParaRPr lang="it-IT" sz="1600" b="0" strike="noStrike" spc="-1" dirty="0">
              <a:solidFill>
                <a:srgbClr val="000000"/>
              </a:solidFill>
              <a:latin typeface="Arial Narrow"/>
            </a:endParaRPr>
          </a:p>
        </p:txBody>
      </p:sp>
      <p:sp>
        <p:nvSpPr>
          <p:cNvPr id="2" name="PlaceHolder 1"/>
          <p:cNvSpPr>
            <a:spLocks noGrp="1"/>
          </p:cNvSpPr>
          <p:nvPr>
            <p:ph type="sldNum" idx="1"/>
          </p:nvPr>
        </p:nvSpPr>
        <p:spPr/>
        <p:txBody>
          <a:bodyPr/>
          <a:lstStyle/>
          <a:p>
            <a:fld id="{9A67A9A3-4B82-415D-9132-540A77C2CCA5}" type="slidenum">
              <a:t>23</a:t>
            </a:fld>
            <a:endParaRPr/>
          </a:p>
        </p:txBody>
      </p:sp>
      <p:sp>
        <p:nvSpPr>
          <p:cNvPr id="5" name="Rettangolo con angoli arrotondati 2">
            <a:extLst>
              <a:ext uri="{FF2B5EF4-FFF2-40B4-BE49-F238E27FC236}">
                <a16:creationId xmlns:a16="http://schemas.microsoft.com/office/drawing/2014/main" id="{B2EA7745-843B-5749-B889-42BCC915FE32}"/>
              </a:ext>
            </a:extLst>
          </p:cNvPr>
          <p:cNvSpPr/>
          <p:nvPr/>
        </p:nvSpPr>
        <p:spPr>
          <a:xfrm>
            <a:off x="499482" y="1342828"/>
            <a:ext cx="2149859" cy="2885705"/>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Municipi coinvolti</a:t>
            </a:r>
            <a:endParaRPr lang="it-IT" sz="2000" b="1" strike="noStrike" spc="-1" dirty="0">
              <a:solidFill>
                <a:srgbClr val="000000"/>
              </a:solidFill>
              <a:latin typeface="Arial"/>
            </a:endParaRPr>
          </a:p>
          <a:p>
            <a:pPr algn="just">
              <a:lnSpc>
                <a:spcPct val="107000"/>
              </a:lnSpc>
              <a:spcAft>
                <a:spcPts val="799"/>
              </a:spcAft>
            </a:pPr>
            <a:r>
              <a:rPr lang="it-IT" sz="1400" b="0" strike="noStrike" spc="-1" dirty="0">
                <a:solidFill>
                  <a:srgbClr val="000000"/>
                </a:solidFill>
                <a:latin typeface="Arial Narrow" panose="020B0606020202030204" pitchFamily="34" charset="0"/>
                <a:ea typeface="Calibri"/>
              </a:rPr>
              <a:t>Progetto 1: Media e Bassa Valbisagno, </a:t>
            </a:r>
            <a:r>
              <a:rPr lang="it-IT" sz="1400" b="0" strike="noStrike" spc="-1" dirty="0" err="1">
                <a:solidFill>
                  <a:srgbClr val="000000"/>
                </a:solidFill>
                <a:latin typeface="Arial Narrow" panose="020B0606020202030204" pitchFamily="34" charset="0"/>
                <a:ea typeface="Calibri"/>
              </a:rPr>
              <a:t>Mediolevante</a:t>
            </a:r>
            <a:r>
              <a:rPr lang="it-IT" sz="1400" b="0" strike="noStrike" spc="-1" dirty="0">
                <a:solidFill>
                  <a:srgbClr val="000000"/>
                </a:solidFill>
                <a:latin typeface="Arial Narrow" panose="020B0606020202030204" pitchFamily="34" charset="0"/>
                <a:ea typeface="Calibri"/>
              </a:rPr>
              <a:t> e Centro Est</a:t>
            </a:r>
          </a:p>
          <a:p>
            <a:pPr algn="just">
              <a:lnSpc>
                <a:spcPct val="107000"/>
              </a:lnSpc>
              <a:spcAft>
                <a:spcPts val="799"/>
              </a:spcAft>
            </a:pPr>
            <a:r>
              <a:rPr lang="it-IT" sz="1400" b="0" strike="noStrike" spc="-1" dirty="0">
                <a:solidFill>
                  <a:srgbClr val="000000"/>
                </a:solidFill>
                <a:latin typeface="Arial Narrow" panose="020B0606020202030204" pitchFamily="34" charset="0"/>
                <a:ea typeface="Calibri"/>
              </a:rPr>
              <a:t>Progetto 2: Levante, Centro Ovest, </a:t>
            </a:r>
            <a:r>
              <a:rPr lang="it-IT" sz="1400" b="0" strike="noStrike" spc="-1" dirty="0" err="1">
                <a:solidFill>
                  <a:srgbClr val="000000"/>
                </a:solidFill>
                <a:latin typeface="Arial Narrow" panose="020B0606020202030204" pitchFamily="34" charset="0"/>
                <a:ea typeface="Calibri"/>
              </a:rPr>
              <a:t>ValPolcevera</a:t>
            </a:r>
            <a:r>
              <a:rPr lang="it-IT" sz="1400" b="0" strike="noStrike" spc="-1" dirty="0">
                <a:solidFill>
                  <a:srgbClr val="000000"/>
                </a:solidFill>
                <a:latin typeface="Arial Narrow" panose="020B0606020202030204" pitchFamily="34" charset="0"/>
                <a:ea typeface="Calibri"/>
              </a:rPr>
              <a:t>, Medio Ponente e Ponente</a:t>
            </a:r>
            <a:endParaRPr lang="it-IT" sz="1400" b="0" strike="noStrike" spc="-1" dirty="0">
              <a:solidFill>
                <a:srgbClr val="000000"/>
              </a:solidFill>
              <a:latin typeface="Arial"/>
            </a:endParaRPr>
          </a:p>
        </p:txBody>
      </p:sp>
      <p:pic>
        <p:nvPicPr>
          <p:cNvPr id="9" name="Immagine 8">
            <a:extLst>
              <a:ext uri="{FF2B5EF4-FFF2-40B4-BE49-F238E27FC236}">
                <a16:creationId xmlns:a16="http://schemas.microsoft.com/office/drawing/2014/main" id="{1DE32D19-9647-5003-F766-6364EE81C715}"/>
              </a:ext>
            </a:extLst>
          </p:cNvPr>
          <p:cNvPicPr>
            <a:picLocks noChangeAspect="1"/>
          </p:cNvPicPr>
          <p:nvPr/>
        </p:nvPicPr>
        <p:blipFill>
          <a:blip r:embed="rId5"/>
          <a:stretch>
            <a:fillRect/>
          </a:stretch>
        </p:blipFill>
        <p:spPr>
          <a:xfrm>
            <a:off x="3003828" y="2978512"/>
            <a:ext cx="2204704" cy="1165961"/>
          </a:xfrm>
          <a:prstGeom prst="rect">
            <a:avLst/>
          </a:prstGeom>
        </p:spPr>
      </p:pic>
      <p:pic>
        <p:nvPicPr>
          <p:cNvPr id="11" name="Immagine 10">
            <a:extLst>
              <a:ext uri="{FF2B5EF4-FFF2-40B4-BE49-F238E27FC236}">
                <a16:creationId xmlns:a16="http://schemas.microsoft.com/office/drawing/2014/main" id="{7F278634-862F-7F60-38BA-9FBD4C967944}"/>
              </a:ext>
            </a:extLst>
          </p:cNvPr>
          <p:cNvPicPr>
            <a:picLocks noChangeAspect="1"/>
          </p:cNvPicPr>
          <p:nvPr/>
        </p:nvPicPr>
        <p:blipFill>
          <a:blip r:embed="rId6"/>
          <a:stretch>
            <a:fillRect/>
          </a:stretch>
        </p:blipFill>
        <p:spPr>
          <a:xfrm>
            <a:off x="2952104" y="1108192"/>
            <a:ext cx="2308152" cy="1654731"/>
          </a:xfrm>
          <a:prstGeom prst="rect">
            <a:avLst/>
          </a:prstGeom>
        </p:spPr>
      </p:pic>
    </p:spTree>
    <p:extLst>
      <p:ext uri="{BB962C8B-B14F-4D97-AF65-F5344CB8AC3E}">
        <p14:creationId xmlns:p14="http://schemas.microsoft.com/office/powerpoint/2010/main" val="298473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asellaDiTesto 7"/>
          <p:cNvSpPr/>
          <p:nvPr/>
        </p:nvSpPr>
        <p:spPr>
          <a:xfrm>
            <a:off x="839880" y="620640"/>
            <a:ext cx="5098804" cy="113731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3200" b="1" strike="noStrike" spc="-1" baseline="30000" dirty="0">
                <a:solidFill>
                  <a:schemeClr val="accent1">
                    <a:lumMod val="75000"/>
                  </a:schemeClr>
                </a:solidFill>
                <a:latin typeface="Verdana"/>
                <a:ea typeface="MS PGothic"/>
              </a:rPr>
              <a:t>RIASSUNTO FINANZIAMENTI</a:t>
            </a:r>
            <a:endParaRPr lang="it-IT" sz="3200" b="0" strike="noStrike" spc="-1" dirty="0">
              <a:solidFill>
                <a:srgbClr val="000000"/>
              </a:solidFill>
              <a:latin typeface="Arial"/>
            </a:endParaRPr>
          </a:p>
          <a:p>
            <a:pPr>
              <a:lnSpc>
                <a:spcPct val="100000"/>
              </a:lnSpc>
            </a:pPr>
            <a:r>
              <a:rPr lang="it-IT" sz="1800" b="0" strike="noStrike" spc="-1" baseline="30000" dirty="0">
                <a:solidFill>
                  <a:srgbClr val="004996"/>
                </a:solidFill>
                <a:latin typeface="Verdana"/>
                <a:ea typeface="MS PGothic"/>
              </a:rPr>
              <a:t>Dettaglio per progetto</a:t>
            </a:r>
            <a:endParaRPr lang="it-IT" sz="1800" b="0" strike="noStrike" spc="-1" dirty="0">
              <a:solidFill>
                <a:srgbClr val="000000"/>
              </a:solidFill>
              <a:latin typeface="Arial"/>
            </a:endParaRPr>
          </a:p>
          <a:p>
            <a:pPr>
              <a:lnSpc>
                <a:spcPct val="100000"/>
              </a:lnSpc>
            </a:pPr>
            <a:endParaRPr lang="it-IT" sz="1800" b="0" strike="noStrike" spc="-1" dirty="0">
              <a:solidFill>
                <a:srgbClr val="000000"/>
              </a:solidFill>
              <a:latin typeface="Arial"/>
            </a:endParaRPr>
          </a:p>
        </p:txBody>
      </p:sp>
      <p:sp>
        <p:nvSpPr>
          <p:cNvPr id="2" name="PlaceHolder 1"/>
          <p:cNvSpPr>
            <a:spLocks noGrp="1"/>
          </p:cNvSpPr>
          <p:nvPr>
            <p:ph type="sldNum" idx="1"/>
          </p:nvPr>
        </p:nvSpPr>
        <p:spPr/>
        <p:txBody>
          <a:bodyPr/>
          <a:lstStyle/>
          <a:p>
            <a:fld id="{16639FC1-D3FE-4EE7-A298-65EE0F0A9A73}" type="slidenum">
              <a:t>24</a:t>
            </a:fld>
            <a:endParaRPr/>
          </a:p>
        </p:txBody>
      </p:sp>
      <p:pic>
        <p:nvPicPr>
          <p:cNvPr id="6" name="Immagine 5">
            <a:extLst>
              <a:ext uri="{FF2B5EF4-FFF2-40B4-BE49-F238E27FC236}">
                <a16:creationId xmlns:a16="http://schemas.microsoft.com/office/drawing/2014/main" id="{54F7BCDF-FCE8-463E-C6C0-DEF4D20734F1}"/>
              </a:ext>
            </a:extLst>
          </p:cNvPr>
          <p:cNvPicPr>
            <a:picLocks noChangeAspect="1"/>
          </p:cNvPicPr>
          <p:nvPr/>
        </p:nvPicPr>
        <p:blipFill>
          <a:blip r:embed="rId3"/>
          <a:stretch>
            <a:fillRect/>
          </a:stretch>
        </p:blipFill>
        <p:spPr>
          <a:xfrm>
            <a:off x="1181435" y="1746360"/>
            <a:ext cx="9829130" cy="436335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Immagine 6"/>
          <p:cNvPicPr/>
          <p:nvPr/>
        </p:nvPicPr>
        <p:blipFill>
          <a:blip r:embed="rId3"/>
          <a:stretch/>
        </p:blipFill>
        <p:spPr>
          <a:xfrm>
            <a:off x="5087880" y="2692440"/>
            <a:ext cx="1870920" cy="718560"/>
          </a:xfrm>
          <a:prstGeom prst="rect">
            <a:avLst/>
          </a:prstGeom>
          <a:ln w="0">
            <a:noFill/>
          </a:ln>
        </p:spPr>
      </p:pic>
      <p:sp>
        <p:nvSpPr>
          <p:cNvPr id="343" name="CasellaDiTesto 8"/>
          <p:cNvSpPr/>
          <p:nvPr/>
        </p:nvSpPr>
        <p:spPr>
          <a:xfrm>
            <a:off x="4043520" y="3728880"/>
            <a:ext cx="410472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it-IT" sz="3200" b="0" strike="noStrike" spc="-1">
                <a:solidFill>
                  <a:srgbClr val="008E4B"/>
                </a:solidFill>
                <a:latin typeface="Verdana"/>
                <a:ea typeface="MS PGothic"/>
              </a:rPr>
              <a:t>Grazie</a:t>
            </a:r>
            <a:endParaRPr lang="it-IT" sz="3200" b="0" strike="noStrike" spc="-1">
              <a:solidFill>
                <a:srgbClr val="000000"/>
              </a:solidFill>
              <a:latin typeface="Arial"/>
            </a:endParaRPr>
          </a:p>
          <a:p>
            <a:pPr algn="ctr">
              <a:lnSpc>
                <a:spcPct val="100000"/>
              </a:lnSpc>
            </a:pPr>
            <a:endParaRPr lang="it-IT" sz="1800" b="0" strike="noStrike" spc="-1">
              <a:solidFill>
                <a:srgbClr val="000000"/>
              </a:solidFill>
              <a:latin typeface="Arial"/>
            </a:endParaRPr>
          </a:p>
        </p:txBody>
      </p:sp>
      <p:sp>
        <p:nvSpPr>
          <p:cNvPr id="2" name="PlaceHolder 1"/>
          <p:cNvSpPr>
            <a:spLocks noGrp="1"/>
          </p:cNvSpPr>
          <p:nvPr>
            <p:ph type="sldNum" idx="1"/>
          </p:nvPr>
        </p:nvSpPr>
        <p:spPr/>
        <p:txBody>
          <a:bodyPr/>
          <a:lstStyle/>
          <a:p>
            <a:fld id="{9BD66632-61B2-4002-9E89-98FD73466E61}" type="slidenum">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EDB1FB1-82A8-0423-6134-9F5A88B41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66" y="1218279"/>
            <a:ext cx="6435329" cy="4654191"/>
          </a:xfrm>
          <a:prstGeom prst="rect">
            <a:avLst/>
          </a:prstGeom>
          <a:noFill/>
          <a:extLst>
            <a:ext uri="{909E8E84-426E-40DD-AFC4-6F175D3DCCD1}">
              <a14:hiddenFill xmlns:a14="http://schemas.microsoft.com/office/drawing/2010/main">
                <a:solidFill>
                  <a:srgbClr val="FFFFFF"/>
                </a:solidFill>
              </a14:hiddenFill>
            </a:ext>
          </a:extLst>
        </p:spPr>
      </p:pic>
      <p:sp>
        <p:nvSpPr>
          <p:cNvPr id="175" name="CasellaDiTesto 1"/>
          <p:cNvSpPr/>
          <p:nvPr/>
        </p:nvSpPr>
        <p:spPr>
          <a:xfrm>
            <a:off x="659879" y="491400"/>
            <a:ext cx="11197823" cy="699840"/>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err="1">
                <a:solidFill>
                  <a:srgbClr val="2A6099"/>
                </a:solidFill>
                <a:latin typeface="Verdana"/>
                <a:ea typeface="MS PGothic"/>
              </a:rPr>
              <a:t>Ecoisole</a:t>
            </a:r>
            <a:r>
              <a:rPr lang="it-IT" sz="4000" b="1" strike="noStrike" spc="-1" baseline="30000" dirty="0">
                <a:solidFill>
                  <a:srgbClr val="2A6099"/>
                </a:solidFill>
                <a:latin typeface="Verdana"/>
                <a:ea typeface="MS PGothic"/>
              </a:rPr>
              <a:t> interrate per piazze e zone di pregio di Genova </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6577594" y="1263100"/>
            <a:ext cx="5284080" cy="1654680"/>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ctr">
              <a:lnSpc>
                <a:spcPct val="107000"/>
              </a:lnSpc>
              <a:spcAft>
                <a:spcPts val="799"/>
              </a:spcAft>
            </a:pPr>
            <a:r>
              <a:rPr lang="it-IT" sz="1600" b="0" strike="noStrike" spc="-1" dirty="0">
                <a:solidFill>
                  <a:srgbClr val="000000"/>
                </a:solidFill>
                <a:latin typeface="Arial Narrow" panose="020B0606020202030204" pitchFamily="34" charset="0"/>
                <a:ea typeface="Calibri"/>
              </a:rPr>
              <a:t>Acquistare cassonetti interrati da installare in piazze o zone di pregio della città di Genova dove è richiesta una particolare attenzione al decoro urbano oltre alla funzionalità della raccolta</a:t>
            </a:r>
            <a:endParaRPr lang="it-IT" sz="1600" b="0" strike="noStrike" spc="-1" dirty="0">
              <a:solidFill>
                <a:srgbClr val="000000"/>
              </a:solidFill>
              <a:latin typeface="Arial Narrow" panose="020B0606020202030204" pitchFamily="34" charset="0"/>
            </a:endParaRPr>
          </a:p>
          <a:p>
            <a:pPr algn="ctr">
              <a:lnSpc>
                <a:spcPct val="107000"/>
              </a:lnSpc>
              <a:spcAft>
                <a:spcPts val="799"/>
              </a:spcAft>
            </a:pPr>
            <a:endParaRPr lang="it-IT" sz="1600" b="0" strike="noStrike" spc="-1" dirty="0">
              <a:solidFill>
                <a:srgbClr val="000000"/>
              </a:solidFill>
              <a:latin typeface="Arial"/>
            </a:endParaRPr>
          </a:p>
        </p:txBody>
      </p:sp>
      <p:sp>
        <p:nvSpPr>
          <p:cNvPr id="179" name="Rettangolo con angoli arrotondati 3"/>
          <p:cNvSpPr/>
          <p:nvPr/>
        </p:nvSpPr>
        <p:spPr>
          <a:xfrm>
            <a:off x="6577594" y="3199135"/>
            <a:ext cx="5284080" cy="2992409"/>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Perché «interrate»</a:t>
            </a:r>
            <a:endParaRPr lang="it-IT" sz="2000" b="0" strike="noStrike" spc="-1" dirty="0">
              <a:solidFill>
                <a:srgbClr val="000000"/>
              </a:solidFill>
              <a:latin typeface="Arial"/>
            </a:endParaRPr>
          </a:p>
          <a:p>
            <a:pPr algn="just">
              <a:lnSpc>
                <a:spcPct val="107000"/>
              </a:lnSpc>
              <a:spcAft>
                <a:spcPts val="799"/>
              </a:spcAft>
            </a:pPr>
            <a:r>
              <a:rPr lang="it-IT" sz="1600" b="0" strike="noStrike" spc="-1" dirty="0">
                <a:solidFill>
                  <a:srgbClr val="000000"/>
                </a:solidFill>
                <a:latin typeface="Arial Narrow" panose="020B0606020202030204" pitchFamily="34" charset="0"/>
                <a:ea typeface="Calibri"/>
              </a:rPr>
              <a:t>Il sistema è funzionale a quartieri ad alta densità di popolazione e/o a sviluppo verticale. Isolato dall’acqua piovana, attutisce il rumore durante il conferimento dei rifiuti pesanti (isolamento acustico) e risulta di facile manutenzione.</a:t>
            </a:r>
            <a:endParaRPr lang="it-IT" sz="1600" b="0" strike="noStrike" spc="-1" dirty="0">
              <a:solidFill>
                <a:srgbClr val="000000"/>
              </a:solidFill>
              <a:latin typeface="Arial Narrow" panose="020B0606020202030204" pitchFamily="34" charset="0"/>
            </a:endParaRPr>
          </a:p>
          <a:p>
            <a:pPr marL="285840" indent="-285840" algn="just">
              <a:lnSpc>
                <a:spcPct val="107000"/>
              </a:lnSpc>
              <a:buClr>
                <a:srgbClr val="000000"/>
              </a:buClr>
              <a:buFont typeface="Arial"/>
              <a:buChar char="•"/>
            </a:pPr>
            <a:r>
              <a:rPr lang="it-IT" sz="1600" b="0" strike="noStrike" spc="-1" dirty="0">
                <a:solidFill>
                  <a:srgbClr val="000000"/>
                </a:solidFill>
                <a:latin typeface="Arial Narrow" panose="020B0606020202030204" pitchFamily="34" charset="0"/>
                <a:ea typeface="Calibri"/>
              </a:rPr>
              <a:t>Piacevole e modulabile</a:t>
            </a:r>
            <a:endParaRPr lang="it-IT" sz="1600" b="0" strike="noStrike" spc="-1" dirty="0">
              <a:solidFill>
                <a:srgbClr val="000000"/>
              </a:solidFill>
              <a:latin typeface="Arial Narrow" panose="020B0606020202030204" pitchFamily="34" charset="0"/>
            </a:endParaRPr>
          </a:p>
          <a:p>
            <a:pPr marL="285840" indent="-285840" algn="just">
              <a:lnSpc>
                <a:spcPct val="107000"/>
              </a:lnSpc>
              <a:buClr>
                <a:srgbClr val="000000"/>
              </a:buClr>
              <a:buFont typeface="Arial"/>
              <a:buChar char="•"/>
            </a:pPr>
            <a:r>
              <a:rPr lang="it-IT" sz="1600" b="0" strike="noStrike" spc="-1" dirty="0">
                <a:solidFill>
                  <a:srgbClr val="000000"/>
                </a:solidFill>
                <a:latin typeface="Arial Narrow" panose="020B0606020202030204" pitchFamily="34" charset="0"/>
                <a:ea typeface="Calibri"/>
              </a:rPr>
              <a:t>Integrato con il territorio</a:t>
            </a:r>
            <a:endParaRPr lang="it-IT" sz="1600" b="0" strike="noStrike" spc="-1" dirty="0">
              <a:solidFill>
                <a:srgbClr val="000000"/>
              </a:solidFill>
              <a:latin typeface="Arial Narrow" panose="020B0606020202030204" pitchFamily="34" charset="0"/>
            </a:endParaRPr>
          </a:p>
          <a:p>
            <a:pPr marL="285840" indent="-285840" algn="just">
              <a:lnSpc>
                <a:spcPct val="107000"/>
              </a:lnSpc>
              <a:buClr>
                <a:srgbClr val="000000"/>
              </a:buClr>
              <a:buFont typeface="Arial"/>
              <a:buChar char="•"/>
            </a:pPr>
            <a:r>
              <a:rPr lang="it-IT" sz="1600" b="0" strike="noStrike" spc="-1" dirty="0">
                <a:solidFill>
                  <a:srgbClr val="000000"/>
                </a:solidFill>
                <a:latin typeface="Arial Narrow" panose="020B0606020202030204" pitchFamily="34" charset="0"/>
                <a:ea typeface="Calibri"/>
              </a:rPr>
              <a:t>Non genera barriere architettoniche</a:t>
            </a:r>
            <a:endParaRPr lang="it-IT" sz="1600" b="0" strike="noStrike" spc="-1" dirty="0">
              <a:solidFill>
                <a:srgbClr val="000000"/>
              </a:solidFill>
              <a:latin typeface="Arial Narrow" panose="020B0606020202030204" pitchFamily="34" charset="0"/>
            </a:endParaRPr>
          </a:p>
          <a:p>
            <a:pPr marL="285840" indent="-285840" algn="just">
              <a:lnSpc>
                <a:spcPct val="107000"/>
              </a:lnSpc>
              <a:buClr>
                <a:srgbClr val="000000"/>
              </a:buClr>
              <a:buFont typeface="Arial"/>
              <a:buChar char="•"/>
            </a:pPr>
            <a:r>
              <a:rPr lang="it-IT" sz="1600" b="0" strike="noStrike" spc="-1" dirty="0">
                <a:solidFill>
                  <a:srgbClr val="000000"/>
                </a:solidFill>
                <a:latin typeface="Arial Narrow" panose="020B0606020202030204" pitchFamily="34" charset="0"/>
                <a:ea typeface="Calibri"/>
              </a:rPr>
              <a:t>Accessibilità in massima sicurezza a tutte le categorie di utenti</a:t>
            </a:r>
            <a:endParaRPr lang="it-IT" sz="1600" b="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3</a:t>
            </a:fld>
            <a:endParaRPr/>
          </a:p>
        </p:txBody>
      </p:sp>
      <p:pic>
        <p:nvPicPr>
          <p:cNvPr id="4" name="Immagine 3">
            <a:extLst>
              <a:ext uri="{FF2B5EF4-FFF2-40B4-BE49-F238E27FC236}">
                <a16:creationId xmlns:a16="http://schemas.microsoft.com/office/drawing/2014/main" id="{FA03B5F1-DD92-BDF0-C7EF-B5F123207FA1}"/>
              </a:ext>
            </a:extLst>
          </p:cNvPr>
          <p:cNvPicPr>
            <a:picLocks noChangeAspect="1"/>
          </p:cNvPicPr>
          <p:nvPr/>
        </p:nvPicPr>
        <p:blipFill>
          <a:blip r:embed="rId5"/>
          <a:stretch>
            <a:fillRect/>
          </a:stretch>
        </p:blipFill>
        <p:spPr>
          <a:xfrm>
            <a:off x="584866" y="4611391"/>
            <a:ext cx="3236725" cy="15801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495A3A69-2491-2EF7-4F98-F24D8F0C97D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9881" y="1318912"/>
            <a:ext cx="6537835" cy="4680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13">
            <a:extLst>
              <a:ext uri="{FF2B5EF4-FFF2-40B4-BE49-F238E27FC236}">
                <a16:creationId xmlns:a16="http://schemas.microsoft.com/office/drawing/2014/main" id="{71C92FC8-1211-D8F3-5CD2-04321B0C2DC2}"/>
              </a:ext>
            </a:extLst>
          </p:cNvPr>
          <p:cNvSpPr/>
          <p:nvPr/>
        </p:nvSpPr>
        <p:spPr>
          <a:xfrm rot="19441276">
            <a:off x="4975459" y="2822430"/>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€ 1 milione</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699840"/>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err="1">
                <a:solidFill>
                  <a:srgbClr val="2A6099"/>
                </a:solidFill>
                <a:latin typeface="Verdana"/>
                <a:ea typeface="MS PGothic"/>
              </a:rPr>
              <a:t>Ecoisole</a:t>
            </a:r>
            <a:r>
              <a:rPr lang="it-IT" sz="4000" b="1" strike="noStrike" spc="-1" baseline="30000" dirty="0">
                <a:solidFill>
                  <a:srgbClr val="2A6099"/>
                </a:solidFill>
                <a:latin typeface="Verdana"/>
                <a:ea typeface="MS PGothic"/>
              </a:rPr>
              <a:t> interrate per piazze e zone di pregio di Genova </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694284" y="5172586"/>
            <a:ext cx="3976262"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non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€ 1,1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725175" y="1316404"/>
            <a:ext cx="3976262" cy="248834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La proposta ha un forte carattere di </a:t>
            </a:r>
            <a:r>
              <a:rPr lang="it-IT" sz="1600" b="1" strike="noStrike" spc="-1" dirty="0">
                <a:solidFill>
                  <a:srgbClr val="000000"/>
                </a:solidFill>
                <a:latin typeface="Arial Narrow"/>
                <a:ea typeface="Calibri"/>
              </a:rPr>
              <a:t>innovazione</a:t>
            </a:r>
            <a:r>
              <a:rPr lang="it-IT" sz="1600" b="0" strike="noStrike" spc="-1" dirty="0">
                <a:solidFill>
                  <a:srgbClr val="000000"/>
                </a:solidFill>
                <a:latin typeface="Arial Narrow"/>
                <a:ea typeface="Calibri"/>
              </a:rPr>
              <a:t> e si inserisce nell’ambito di un investimento integrato (cassonetti, mezzi per la raccolta e sistema software) finalizzato all</a:t>
            </a:r>
            <a:r>
              <a:rPr lang="it-IT" sz="1600" b="1" strike="noStrike" spc="-1" dirty="0">
                <a:solidFill>
                  <a:srgbClr val="000000"/>
                </a:solidFill>
                <a:latin typeface="Arial Narrow"/>
                <a:ea typeface="Calibri"/>
              </a:rPr>
              <a:t>’incremento della RD</a:t>
            </a:r>
            <a:r>
              <a:rPr lang="it-IT" sz="1600" b="0" strike="noStrike" spc="-1" dirty="0">
                <a:solidFill>
                  <a:srgbClr val="000000"/>
                </a:solidFill>
                <a:latin typeface="Arial Narrow"/>
                <a:ea typeface="Calibri"/>
              </a:rPr>
              <a:t> della città di Genova, che potrà avere un sistema tecnologicamente avanzato che permetterà di garantire gli standard di qualità previsti da ARERA con delibera 15/2022 (art.35).</a:t>
            </a:r>
            <a:endParaRPr lang="it-IT" sz="1600" b="0" strike="noStrike" spc="-1" dirty="0">
              <a:solidFill>
                <a:srgbClr val="000000"/>
              </a:solidFill>
              <a:latin typeface="Arial Narrow"/>
            </a:endParaRPr>
          </a:p>
        </p:txBody>
      </p:sp>
      <p:sp>
        <p:nvSpPr>
          <p:cNvPr id="174" name="Ovale 11"/>
          <p:cNvSpPr/>
          <p:nvPr/>
        </p:nvSpPr>
        <p:spPr>
          <a:xfrm>
            <a:off x="1710775" y="3949028"/>
            <a:ext cx="1943280" cy="1079280"/>
          </a:xfrm>
          <a:prstGeom prst="ellipse">
            <a:avLst/>
          </a:prstGeom>
          <a:gradFill rotWithShape="0">
            <a:gsLst>
              <a:gs pos="0">
                <a:srgbClr val="BFD4FE"/>
              </a:gs>
              <a:gs pos="100000">
                <a:srgbClr val="E5EFFF"/>
              </a:gs>
            </a:gsLst>
            <a:lin ang="16200000"/>
          </a:gradFill>
          <a:ln>
            <a:solidFill>
              <a:srgbClr val="4A7EBB"/>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it-IT" sz="2000" b="1" i="1" u="sng" strike="noStrike" spc="-1" dirty="0">
                <a:solidFill>
                  <a:schemeClr val="dk1"/>
                </a:solidFill>
                <a:uFillTx/>
                <a:latin typeface="Fira Sans Light"/>
                <a:ea typeface="DejaVu Sans"/>
              </a:rPr>
              <a:t>15</a:t>
            </a:r>
            <a:endParaRPr lang="it-IT" sz="2000" b="0" strike="noStrike" spc="-1" dirty="0">
              <a:solidFill>
                <a:srgbClr val="000000"/>
              </a:solidFill>
              <a:latin typeface="Arial"/>
            </a:endParaRPr>
          </a:p>
          <a:p>
            <a:pPr algn="ctr">
              <a:lnSpc>
                <a:spcPct val="100000"/>
              </a:lnSpc>
            </a:pPr>
            <a:r>
              <a:rPr lang="it-IT" sz="2000" b="1" i="1" strike="noStrike" spc="-1" dirty="0" err="1">
                <a:solidFill>
                  <a:schemeClr val="dk1"/>
                </a:solidFill>
                <a:latin typeface="Fira Sans Light"/>
                <a:ea typeface="DejaVu Sans"/>
              </a:rPr>
              <a:t>Ecoisole</a:t>
            </a:r>
            <a:endParaRPr lang="it-IT" sz="2000" b="0" strike="noStrike" spc="-1" dirty="0">
              <a:solidFill>
                <a:srgbClr val="000000"/>
              </a:solidFill>
              <a:latin typeface="Arial"/>
            </a:endParaRPr>
          </a:p>
        </p:txBody>
      </p:sp>
      <p:sp>
        <p:nvSpPr>
          <p:cNvPr id="2" name="PlaceHolder 1"/>
          <p:cNvSpPr>
            <a:spLocks noGrp="1"/>
          </p:cNvSpPr>
          <p:nvPr>
            <p:ph type="sldNum" idx="1"/>
          </p:nvPr>
        </p:nvSpPr>
        <p:spPr/>
        <p:txBody>
          <a:bodyPr/>
          <a:lstStyle/>
          <a:p>
            <a:fld id="{9A67A9A3-4B82-415D-9132-540A77C2CCA5}" type="slidenum">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44560" y="2857680"/>
            <a:ext cx="8515440" cy="1142280"/>
          </a:xfrm>
          <a:prstGeom prst="rect">
            <a:avLst/>
          </a:prstGeom>
          <a:noFill/>
          <a:ln w="0">
            <a:noFill/>
          </a:ln>
        </p:spPr>
        <p:txBody>
          <a:bodyPr lIns="0" tIns="0" rIns="0" bIns="0" numCol="1" spcCol="0" anchor="ctr">
            <a:noAutofit/>
          </a:bodyPr>
          <a:lstStyle/>
          <a:p>
            <a:pPr indent="0">
              <a:lnSpc>
                <a:spcPct val="100000"/>
              </a:lnSpc>
              <a:buNone/>
            </a:pPr>
            <a:r>
              <a:rPr lang="it-IT" sz="3000" b="1" strike="noStrike" spc="-1" dirty="0">
                <a:solidFill>
                  <a:srgbClr val="FFFFFF"/>
                </a:solidFill>
                <a:latin typeface="Verdana"/>
                <a:ea typeface="Verdana"/>
              </a:rPr>
              <a:t>Cassonetti ad accesso controllato per micro viabilità di Genova e del Genovesato per tariffazione puntuale</a:t>
            </a:r>
            <a:endParaRPr lang="it-IT" sz="3000" b="1" strike="noStrike" spc="-1" dirty="0">
              <a:solidFill>
                <a:srgbClr val="FFFFFF"/>
              </a:solidFill>
              <a:latin typeface="Arial"/>
            </a:endParaRPr>
          </a:p>
        </p:txBody>
      </p:sp>
      <p:sp>
        <p:nvSpPr>
          <p:cNvPr id="166" name="PlaceHolder 2"/>
          <p:cNvSpPr>
            <a:spLocks noGrp="1"/>
          </p:cNvSpPr>
          <p:nvPr>
            <p:ph type="sldNum" idx="5"/>
          </p:nvPr>
        </p:nvSpPr>
        <p:spPr>
          <a:xfrm>
            <a:off x="8610480" y="6356520"/>
            <a:ext cx="2742480" cy="364320"/>
          </a:xfrm>
          <a:prstGeom prst="rect">
            <a:avLst/>
          </a:prstGeom>
          <a:noFill/>
          <a:ln w="0">
            <a:noFill/>
          </a:ln>
        </p:spPr>
        <p:txBody>
          <a:bodyPr lIns="90000" tIns="45000" rIns="90000" bIns="45000" numCol="1" spcCol="0" anchor="ctr">
            <a:noAutofit/>
          </a:bodyPr>
          <a:lstStyle>
            <a:lvl1pPr indent="0" algn="r">
              <a:lnSpc>
                <a:spcPct val="100000"/>
              </a:lnSpc>
              <a:buNone/>
              <a:tabLst>
                <a:tab pos="0" algn="l"/>
              </a:tabLst>
              <a:defRPr lang="it-IT" sz="1200" b="0" strike="noStrike" spc="-1">
                <a:solidFill>
                  <a:srgbClr val="898989"/>
                </a:solidFill>
                <a:latin typeface="Calibri"/>
                <a:ea typeface="MS PGothic"/>
              </a:defRPr>
            </a:lvl1pPr>
          </a:lstStyle>
          <a:p>
            <a:pPr indent="0" algn="r">
              <a:lnSpc>
                <a:spcPct val="100000"/>
              </a:lnSpc>
              <a:buNone/>
              <a:tabLst>
                <a:tab pos="0" algn="l"/>
              </a:tabLst>
            </a:pPr>
            <a:fld id="{3A88583A-4A49-452E-A938-2EB4058E97E6}" type="slidenum">
              <a:rPr lang="it-IT" sz="1200" b="0" strike="noStrike" spc="-1">
                <a:solidFill>
                  <a:srgbClr val="898989"/>
                </a:solidFill>
                <a:latin typeface="Calibri"/>
                <a:ea typeface="MS PGothic"/>
              </a:rPr>
              <a:t>5</a:t>
            </a:fld>
            <a:endParaRPr lang="it-IT" sz="1200" b="0" strike="noStrike" spc="-1">
              <a:solidFill>
                <a:srgbClr val="000000"/>
              </a:solidFill>
              <a:latin typeface="Times New Roman"/>
            </a:endParaRPr>
          </a:p>
        </p:txBody>
      </p:sp>
    </p:spTree>
    <p:extLst>
      <p:ext uri="{BB962C8B-B14F-4D97-AF65-F5344CB8AC3E}">
        <p14:creationId xmlns:p14="http://schemas.microsoft.com/office/powerpoint/2010/main" val="384181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881BFFB-56B3-AF49-6A49-710A96713AB3}"/>
              </a:ext>
            </a:extLst>
          </p:cNvPr>
          <p:cNvPicPr>
            <a:picLocks noChangeAspect="1"/>
          </p:cNvPicPr>
          <p:nvPr/>
        </p:nvPicPr>
        <p:blipFill>
          <a:blip r:embed="rId4"/>
          <a:stretch>
            <a:fillRect/>
          </a:stretch>
        </p:blipFill>
        <p:spPr>
          <a:xfrm>
            <a:off x="1907455" y="1581290"/>
            <a:ext cx="5883963" cy="4261359"/>
          </a:xfrm>
          <a:prstGeom prst="rect">
            <a:avLst/>
          </a:prstGeom>
        </p:spPr>
      </p:pic>
      <p:sp>
        <p:nvSpPr>
          <p:cNvPr id="175" name="CasellaDiTesto 1"/>
          <p:cNvSpPr/>
          <p:nvPr/>
        </p:nvSpPr>
        <p:spPr>
          <a:xfrm>
            <a:off x="659879" y="491400"/>
            <a:ext cx="11197823"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Cassonetti ad accesso controllato </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6302477" y="1265376"/>
            <a:ext cx="5559197" cy="1268571"/>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ctr">
              <a:lnSpc>
                <a:spcPct val="107000"/>
              </a:lnSpc>
              <a:spcAft>
                <a:spcPts val="799"/>
              </a:spcAft>
            </a:pPr>
            <a:r>
              <a:rPr lang="it-IT" sz="1600" b="0" strike="noStrike" spc="-1" dirty="0">
                <a:solidFill>
                  <a:srgbClr val="000000"/>
                </a:solidFill>
                <a:latin typeface="Arial Narrow" panose="020B0606020202030204" pitchFamily="34" charset="0"/>
                <a:ea typeface="Calibri"/>
              </a:rPr>
              <a:t>Soddisfare le diverse esigenze che si riscontrano nella città di Genova e negli altri comuni del Genovesato. </a:t>
            </a:r>
            <a:endParaRPr lang="it-IT" sz="1600" b="0" strike="noStrike" spc="-1" dirty="0">
              <a:solidFill>
                <a:srgbClr val="000000"/>
              </a:solidFill>
              <a:latin typeface="Arial"/>
            </a:endParaRPr>
          </a:p>
        </p:txBody>
      </p:sp>
      <p:sp>
        <p:nvSpPr>
          <p:cNvPr id="179" name="Rettangolo con angoli arrotondati 3"/>
          <p:cNvSpPr/>
          <p:nvPr/>
        </p:nvSpPr>
        <p:spPr>
          <a:xfrm>
            <a:off x="6302477" y="2770875"/>
            <a:ext cx="5559197" cy="3348718"/>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Obiettivi specifici</a:t>
            </a:r>
          </a:p>
          <a:p>
            <a:pPr algn="ctr">
              <a:lnSpc>
                <a:spcPct val="107000"/>
              </a:lnSpc>
              <a:spcAft>
                <a:spcPts val="799"/>
              </a:spcAft>
            </a:pPr>
            <a:r>
              <a:rPr lang="it-IT" sz="1600" b="1" strike="noStrike" spc="-1" dirty="0">
                <a:solidFill>
                  <a:srgbClr val="000000"/>
                </a:solidFill>
                <a:latin typeface="Arial Narrow" panose="020B0606020202030204" pitchFamily="34" charset="0"/>
                <a:ea typeface="Calibri"/>
              </a:rPr>
              <a:t>Genova</a:t>
            </a:r>
            <a:r>
              <a:rPr lang="it-IT" sz="1600" b="0" strike="noStrike" spc="-1" dirty="0">
                <a:solidFill>
                  <a:srgbClr val="000000"/>
                </a:solidFill>
                <a:latin typeface="Arial Narrow" panose="020B0606020202030204" pitchFamily="34" charset="0"/>
                <a:ea typeface="Calibri"/>
              </a:rPr>
              <a:t>: servire utenze ubicate in zone caratterizzate da una media e piccola viabilità non raggiungibili dai mezzi di raccolta dei sistemi a grande volumetria (campane “intelligenti” da oltre 3000 lt)</a:t>
            </a:r>
          </a:p>
          <a:p>
            <a:pPr algn="ctr">
              <a:lnSpc>
                <a:spcPct val="107000"/>
              </a:lnSpc>
              <a:spcAft>
                <a:spcPts val="799"/>
              </a:spcAft>
            </a:pPr>
            <a:r>
              <a:rPr lang="it-IT" sz="1600" b="1" strike="noStrike" spc="-1" dirty="0">
                <a:solidFill>
                  <a:srgbClr val="000000"/>
                </a:solidFill>
                <a:latin typeface="Arial Narrow" panose="020B0606020202030204" pitchFamily="34" charset="0"/>
                <a:ea typeface="Calibri"/>
              </a:rPr>
              <a:t>Genovesato</a:t>
            </a:r>
            <a:r>
              <a:rPr lang="it-IT" sz="1600" b="0" strike="noStrike" spc="-1" dirty="0">
                <a:solidFill>
                  <a:srgbClr val="000000"/>
                </a:solidFill>
                <a:latin typeface="Arial Narrow" panose="020B0606020202030204" pitchFamily="34" charset="0"/>
                <a:ea typeface="Calibri"/>
              </a:rPr>
              <a:t>: servire utenze localizzate in insediamenti turistici caratterizzati da forti oscillazioni stagionali della popolazione oppure in zone fortemente delocalizzate dove è utile accorpare utenze limitrofe.</a:t>
            </a:r>
            <a:endParaRPr lang="it-IT" sz="1600" b="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6</a:t>
            </a:fld>
            <a:endParaRPr/>
          </a:p>
        </p:txBody>
      </p:sp>
      <p:pic>
        <p:nvPicPr>
          <p:cNvPr id="5" name="Immagine 4">
            <a:extLst>
              <a:ext uri="{FF2B5EF4-FFF2-40B4-BE49-F238E27FC236}">
                <a16:creationId xmlns:a16="http://schemas.microsoft.com/office/drawing/2014/main" id="{66E83DE1-3EE6-67F9-466F-34801309EAD5}"/>
              </a:ext>
            </a:extLst>
          </p:cNvPr>
          <p:cNvPicPr>
            <a:picLocks noChangeAspect="1"/>
          </p:cNvPicPr>
          <p:nvPr/>
        </p:nvPicPr>
        <p:blipFill>
          <a:blip r:embed="rId5"/>
          <a:stretch>
            <a:fillRect/>
          </a:stretch>
        </p:blipFill>
        <p:spPr>
          <a:xfrm>
            <a:off x="661210" y="1264200"/>
            <a:ext cx="2502225" cy="3013350"/>
          </a:xfrm>
          <a:prstGeom prst="rect">
            <a:avLst/>
          </a:prstGeom>
        </p:spPr>
      </p:pic>
      <p:pic>
        <p:nvPicPr>
          <p:cNvPr id="7" name="Immagine 6">
            <a:extLst>
              <a:ext uri="{FF2B5EF4-FFF2-40B4-BE49-F238E27FC236}">
                <a16:creationId xmlns:a16="http://schemas.microsoft.com/office/drawing/2014/main" id="{0D5D8122-F101-6B7C-915C-03CF18515EF3}"/>
              </a:ext>
            </a:extLst>
          </p:cNvPr>
          <p:cNvPicPr>
            <a:picLocks noChangeAspect="1"/>
          </p:cNvPicPr>
          <p:nvPr/>
        </p:nvPicPr>
        <p:blipFill>
          <a:blip r:embed="rId6"/>
          <a:stretch>
            <a:fillRect/>
          </a:stretch>
        </p:blipFill>
        <p:spPr>
          <a:xfrm>
            <a:off x="659879" y="4494328"/>
            <a:ext cx="2502755" cy="1625265"/>
          </a:xfrm>
          <a:prstGeom prst="rect">
            <a:avLst/>
          </a:prstGeom>
        </p:spPr>
      </p:pic>
    </p:spTree>
    <p:extLst>
      <p:ext uri="{BB962C8B-B14F-4D97-AF65-F5344CB8AC3E}">
        <p14:creationId xmlns:p14="http://schemas.microsoft.com/office/powerpoint/2010/main" val="89086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 name="Rettangolo con angoli arrotondati 13">
            <a:extLst>
              <a:ext uri="{FF2B5EF4-FFF2-40B4-BE49-F238E27FC236}">
                <a16:creationId xmlns:a16="http://schemas.microsoft.com/office/drawing/2014/main" id="{71C92FC8-1211-D8F3-5CD2-04321B0C2DC2}"/>
              </a:ext>
            </a:extLst>
          </p:cNvPr>
          <p:cNvSpPr/>
          <p:nvPr/>
        </p:nvSpPr>
        <p:spPr>
          <a:xfrm rot="19441276">
            <a:off x="4975459" y="2822430"/>
            <a:ext cx="6592068" cy="1536023"/>
          </a:xfrm>
          <a:prstGeom prst="roundRect">
            <a:avLst>
              <a:gd name="adj" fmla="val 16667"/>
            </a:avLst>
          </a:prstGeom>
          <a:solidFill>
            <a:srgbClr val="FFFF00"/>
          </a:solidFill>
          <a:ln w="9525">
            <a:solidFill>
              <a:srgbClr val="D9EEE4"/>
            </a:solidFill>
            <a:round/>
          </a:ln>
          <a:effectLst>
            <a:outerShdw blurRad="50800" dist="50800" dir="5400000" algn="ctr" rotWithShape="0">
              <a:srgbClr val="000000"/>
            </a:outerShdw>
            <a:softEdge rad="774700"/>
          </a:effectLst>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3600" b="1" strike="noStrike" spc="-1" dirty="0">
                <a:solidFill>
                  <a:srgbClr val="C00000"/>
                </a:solidFill>
                <a:latin typeface="Fira Sans Light"/>
              </a:rPr>
              <a:t>Finanziamento</a:t>
            </a:r>
            <a:r>
              <a:rPr lang="it-IT" sz="2000" b="1" strike="noStrike" spc="-1" dirty="0">
                <a:solidFill>
                  <a:srgbClr val="C00000"/>
                </a:solidFill>
                <a:latin typeface="Fira Sans Light"/>
              </a:rPr>
              <a:t> </a:t>
            </a:r>
            <a:r>
              <a:rPr lang="it-IT" sz="3600" b="1" strike="noStrike" spc="-1" dirty="0">
                <a:solidFill>
                  <a:srgbClr val="C00000"/>
                </a:solidFill>
                <a:latin typeface="Fira Sans Light"/>
              </a:rPr>
              <a:t>ottenuto</a:t>
            </a:r>
            <a:endParaRPr lang="it-IT" sz="3600" b="1" strike="noStrike" spc="-1" dirty="0">
              <a:solidFill>
                <a:srgbClr val="C00000"/>
              </a:solidFill>
              <a:latin typeface="Fira Sans Light"/>
              <a:ea typeface="Calibri"/>
            </a:endParaRPr>
          </a:p>
          <a:p>
            <a:pPr algn="ctr">
              <a:lnSpc>
                <a:spcPct val="107000"/>
              </a:lnSpc>
              <a:spcAft>
                <a:spcPts val="799"/>
              </a:spcAft>
            </a:pPr>
            <a:r>
              <a:rPr lang="it-IT" sz="4400" b="1" strike="noStrike" spc="-1" dirty="0">
                <a:solidFill>
                  <a:srgbClr val="C00000"/>
                </a:solidFill>
                <a:latin typeface="Fira Sans Light"/>
              </a:rPr>
              <a:t>€ 1 milione</a:t>
            </a:r>
            <a:endParaRPr lang="it-IT" sz="4400" b="1" strike="noStrike" spc="-1" dirty="0">
              <a:solidFill>
                <a:srgbClr val="C00000"/>
              </a:solidFill>
              <a:latin typeface="Fira Sans Light"/>
              <a:ea typeface="Calibri"/>
            </a:endParaRPr>
          </a:p>
        </p:txBody>
      </p:sp>
      <p:sp>
        <p:nvSpPr>
          <p:cNvPr id="169" name="CasellaDiTesto 7"/>
          <p:cNvSpPr/>
          <p:nvPr/>
        </p:nvSpPr>
        <p:spPr>
          <a:xfrm>
            <a:off x="659880" y="491400"/>
            <a:ext cx="10804200"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it-IT" sz="4000" b="1" strike="noStrike" spc="-1" baseline="30000" dirty="0">
                <a:solidFill>
                  <a:srgbClr val="2A6099"/>
                </a:solidFill>
                <a:latin typeface="Verdana"/>
                <a:ea typeface="MS PGothic"/>
              </a:rPr>
              <a:t>Cassonetti ad accesso controllato </a:t>
            </a:r>
            <a:endParaRPr lang="it-IT" sz="4000" b="0" strike="noStrike" spc="-1" dirty="0">
              <a:solidFill>
                <a:srgbClr val="2A6099"/>
              </a:solidFill>
              <a:latin typeface="Arial"/>
            </a:endParaRPr>
          </a:p>
        </p:txBody>
      </p:sp>
      <p:sp>
        <p:nvSpPr>
          <p:cNvPr id="170" name="CasellaDiTesto 1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pPr>
            <a:endParaRPr lang="it-IT" sz="1800" b="0" strike="noStrike" spc="-1">
              <a:solidFill>
                <a:srgbClr val="000000"/>
              </a:solidFill>
              <a:latin typeface="Verdana"/>
            </a:endParaRPr>
          </a:p>
        </p:txBody>
      </p:sp>
      <p:sp>
        <p:nvSpPr>
          <p:cNvPr id="172" name="Rettangolo con angoli arrotondati 13"/>
          <p:cNvSpPr/>
          <p:nvPr/>
        </p:nvSpPr>
        <p:spPr>
          <a:xfrm>
            <a:off x="694283" y="5172586"/>
            <a:ext cx="4007153" cy="82632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wrap="square" lIns="0" tIns="0" rIns="0" bIns="0" anchor="t">
            <a:spAutoFit/>
          </a:bodyPr>
          <a:lstStyle/>
          <a:p>
            <a:pPr algn="ctr">
              <a:lnSpc>
                <a:spcPct val="107000"/>
              </a:lnSpc>
              <a:spcAft>
                <a:spcPts val="799"/>
              </a:spcAft>
            </a:pPr>
            <a:r>
              <a:rPr lang="it-IT" sz="2000" b="1" strike="noStrike" spc="-1" dirty="0">
                <a:solidFill>
                  <a:schemeClr val="accent5"/>
                </a:solidFill>
                <a:latin typeface="Fira Sans Light"/>
              </a:rPr>
              <a:t>Importo complessivo del progetto</a:t>
            </a:r>
            <a:endParaRPr lang="it-IT" sz="2000" b="1" strike="noStrike" spc="-1" dirty="0">
              <a:solidFill>
                <a:schemeClr val="accent5"/>
              </a:solidFill>
              <a:latin typeface="Fira Sans Light"/>
              <a:ea typeface="Calibri"/>
            </a:endParaRPr>
          </a:p>
          <a:p>
            <a:pPr algn="ctr">
              <a:lnSpc>
                <a:spcPct val="107000"/>
              </a:lnSpc>
              <a:spcAft>
                <a:spcPts val="799"/>
              </a:spcAft>
            </a:pPr>
            <a:r>
              <a:rPr lang="it-IT" sz="2000" b="1" strike="noStrike" spc="-1" dirty="0">
                <a:solidFill>
                  <a:schemeClr val="accent5"/>
                </a:solidFill>
                <a:latin typeface="Fira Sans Light"/>
              </a:rPr>
              <a:t>€ 1,5 milioni</a:t>
            </a:r>
            <a:endParaRPr lang="it-IT" sz="2000" b="1" strike="noStrike" spc="-1" dirty="0">
              <a:solidFill>
                <a:schemeClr val="accent5"/>
              </a:solidFill>
              <a:latin typeface="Fira Sans Light"/>
              <a:ea typeface="Calibri"/>
            </a:endParaRPr>
          </a:p>
        </p:txBody>
      </p:sp>
      <p:sp>
        <p:nvSpPr>
          <p:cNvPr id="173" name="Rettangolo con angoli arrotondati 1"/>
          <p:cNvSpPr/>
          <p:nvPr/>
        </p:nvSpPr>
        <p:spPr>
          <a:xfrm>
            <a:off x="725175" y="1316404"/>
            <a:ext cx="3976262" cy="2488346"/>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1600" b="0" strike="noStrike" spc="-1" dirty="0">
                <a:solidFill>
                  <a:srgbClr val="000000"/>
                </a:solidFill>
                <a:latin typeface="Arial Narrow"/>
                <a:ea typeface="Calibri"/>
              </a:rPr>
              <a:t>Progetto a forte carattere di innovazione che si inserisce nell’ambito del primo investimento integrato (cassonetti, mezzi per la raccolta e sistema software) finalizzato all’incremento dell’RD, che potrà finalmente raggiungere le percentuali di legge ed avere un sistema tecnologicamente avanzato con controllo accessi, che permetterà di garantire gli standard di qualità previsti da ARERA.</a:t>
            </a:r>
            <a:endParaRPr lang="it-IT" sz="1600" b="0" strike="noStrike" spc="-1" dirty="0">
              <a:solidFill>
                <a:srgbClr val="000000"/>
              </a:solidFill>
              <a:latin typeface="Arial Narrow"/>
            </a:endParaRPr>
          </a:p>
        </p:txBody>
      </p:sp>
      <p:sp>
        <p:nvSpPr>
          <p:cNvPr id="174" name="Ovale 11"/>
          <p:cNvSpPr/>
          <p:nvPr/>
        </p:nvSpPr>
        <p:spPr>
          <a:xfrm>
            <a:off x="694284" y="3949028"/>
            <a:ext cx="1943280" cy="1079280"/>
          </a:xfrm>
          <a:prstGeom prst="ellipse">
            <a:avLst/>
          </a:prstGeom>
          <a:gradFill rotWithShape="0">
            <a:gsLst>
              <a:gs pos="0">
                <a:srgbClr val="BFD4FE"/>
              </a:gs>
              <a:gs pos="100000">
                <a:srgbClr val="E5EFFF"/>
              </a:gs>
            </a:gsLst>
            <a:lin ang="16200000"/>
          </a:gradFill>
          <a:ln>
            <a:solidFill>
              <a:srgbClr val="4A7EBB"/>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it-IT" sz="2000" b="1" i="1" u="sng" strike="noStrike" spc="-1" dirty="0">
                <a:solidFill>
                  <a:schemeClr val="dk1"/>
                </a:solidFill>
                <a:uFillTx/>
                <a:latin typeface="Fira Sans Light"/>
                <a:ea typeface="DejaVu Sans"/>
              </a:rPr>
              <a:t>27</a:t>
            </a:r>
            <a:endParaRPr lang="it-IT" sz="2000" b="0" strike="noStrike" spc="-1" dirty="0">
              <a:solidFill>
                <a:srgbClr val="000000"/>
              </a:solidFill>
              <a:latin typeface="Arial"/>
            </a:endParaRPr>
          </a:p>
          <a:p>
            <a:pPr algn="ctr">
              <a:lnSpc>
                <a:spcPct val="100000"/>
              </a:lnSpc>
            </a:pPr>
            <a:r>
              <a:rPr lang="it-IT" sz="2000" b="1" i="1" strike="noStrike" spc="-1" dirty="0">
                <a:solidFill>
                  <a:schemeClr val="dk1"/>
                </a:solidFill>
                <a:latin typeface="Fira Sans Light"/>
                <a:ea typeface="DejaVu Sans"/>
              </a:rPr>
              <a:t>Comuni Coinvolti</a:t>
            </a:r>
            <a:endParaRPr lang="it-IT" sz="2000" b="0" strike="noStrike" spc="-1" dirty="0">
              <a:solidFill>
                <a:srgbClr val="000000"/>
              </a:solidFill>
              <a:latin typeface="Arial"/>
            </a:endParaRPr>
          </a:p>
        </p:txBody>
      </p:sp>
      <p:sp>
        <p:nvSpPr>
          <p:cNvPr id="2" name="PlaceHolder 1"/>
          <p:cNvSpPr>
            <a:spLocks noGrp="1"/>
          </p:cNvSpPr>
          <p:nvPr>
            <p:ph type="sldNum" idx="1"/>
          </p:nvPr>
        </p:nvSpPr>
        <p:spPr/>
        <p:txBody>
          <a:bodyPr/>
          <a:lstStyle/>
          <a:p>
            <a:fld id="{9A67A9A3-4B82-415D-9132-540A77C2CCA5}" type="slidenum">
              <a:t>7</a:t>
            </a:fld>
            <a:endParaRPr/>
          </a:p>
        </p:txBody>
      </p:sp>
      <p:sp>
        <p:nvSpPr>
          <p:cNvPr id="4" name="Ovale 11">
            <a:extLst>
              <a:ext uri="{FF2B5EF4-FFF2-40B4-BE49-F238E27FC236}">
                <a16:creationId xmlns:a16="http://schemas.microsoft.com/office/drawing/2014/main" id="{32366D55-DFAD-D155-FFBD-4115E5025F3C}"/>
              </a:ext>
            </a:extLst>
          </p:cNvPr>
          <p:cNvSpPr/>
          <p:nvPr/>
        </p:nvSpPr>
        <p:spPr>
          <a:xfrm>
            <a:off x="2758157" y="3929914"/>
            <a:ext cx="1943280" cy="1173028"/>
          </a:xfrm>
          <a:prstGeom prst="ellipse">
            <a:avLst/>
          </a:prstGeom>
          <a:gradFill rotWithShape="0">
            <a:gsLst>
              <a:gs pos="0">
                <a:srgbClr val="BFD4FE"/>
              </a:gs>
              <a:gs pos="100000">
                <a:srgbClr val="E5EFFF"/>
              </a:gs>
            </a:gsLst>
            <a:lin ang="16200000"/>
          </a:gradFill>
          <a:ln>
            <a:solidFill>
              <a:srgbClr val="4A7EBB"/>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it-IT" sz="2000" b="1" i="1" u="sng" strike="noStrike" spc="-1" dirty="0">
                <a:solidFill>
                  <a:schemeClr val="dk1"/>
                </a:solidFill>
                <a:uFillTx/>
                <a:latin typeface="Fira Sans Light"/>
                <a:ea typeface="DejaVu Sans"/>
              </a:rPr>
              <a:t>628</a:t>
            </a:r>
          </a:p>
          <a:p>
            <a:pPr algn="ctr">
              <a:lnSpc>
                <a:spcPct val="100000"/>
              </a:lnSpc>
            </a:pPr>
            <a:r>
              <a:rPr lang="it-IT" sz="2000" b="1" i="1" u="sng" strike="noStrike" spc="-1" dirty="0">
                <a:solidFill>
                  <a:schemeClr val="dk1"/>
                </a:solidFill>
                <a:uFillTx/>
                <a:latin typeface="Fira Sans Light"/>
                <a:ea typeface="DejaVu Sans"/>
              </a:rPr>
              <a:t>Cassonetti</a:t>
            </a:r>
          </a:p>
          <a:p>
            <a:pPr algn="ctr">
              <a:lnSpc>
                <a:spcPct val="100000"/>
              </a:lnSpc>
            </a:pPr>
            <a:r>
              <a:rPr lang="it-IT" sz="2000" b="1" i="1" u="sng" strike="noStrike" spc="-1" dirty="0">
                <a:solidFill>
                  <a:schemeClr val="dk1"/>
                </a:solidFill>
                <a:uFillTx/>
                <a:latin typeface="Fira Sans Light"/>
                <a:ea typeface="DejaVu Sans"/>
              </a:rPr>
              <a:t>1000lt </a:t>
            </a:r>
          </a:p>
        </p:txBody>
      </p:sp>
      <p:pic>
        <p:nvPicPr>
          <p:cNvPr id="6" name="Immagine 5">
            <a:extLst>
              <a:ext uri="{FF2B5EF4-FFF2-40B4-BE49-F238E27FC236}">
                <a16:creationId xmlns:a16="http://schemas.microsoft.com/office/drawing/2014/main" id="{CD0983F2-4BFD-C262-15AE-2F893A9554BD}"/>
              </a:ext>
            </a:extLst>
          </p:cNvPr>
          <p:cNvPicPr>
            <a:picLocks noChangeAspect="1"/>
          </p:cNvPicPr>
          <p:nvPr/>
        </p:nvPicPr>
        <p:blipFill>
          <a:blip r:embed="rId4"/>
          <a:stretch>
            <a:fillRect/>
          </a:stretch>
        </p:blipFill>
        <p:spPr>
          <a:xfrm>
            <a:off x="4979463" y="1363290"/>
            <a:ext cx="6400734" cy="4635622"/>
          </a:xfrm>
          <a:prstGeom prst="rect">
            <a:avLst/>
          </a:prstGeom>
        </p:spPr>
      </p:pic>
    </p:spTree>
    <p:extLst>
      <p:ext uri="{BB962C8B-B14F-4D97-AF65-F5344CB8AC3E}">
        <p14:creationId xmlns:p14="http://schemas.microsoft.com/office/powerpoint/2010/main" val="77679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44560" y="2857680"/>
            <a:ext cx="8515440" cy="1142280"/>
          </a:xfrm>
          <a:prstGeom prst="rect">
            <a:avLst/>
          </a:prstGeom>
          <a:noFill/>
          <a:ln w="0">
            <a:noFill/>
          </a:ln>
        </p:spPr>
        <p:txBody>
          <a:bodyPr lIns="0" tIns="0" rIns="0" bIns="0" numCol="1" spcCol="0" anchor="ctr">
            <a:noAutofit/>
          </a:bodyPr>
          <a:lstStyle/>
          <a:p>
            <a:pPr indent="0">
              <a:lnSpc>
                <a:spcPct val="100000"/>
              </a:lnSpc>
              <a:buNone/>
            </a:pPr>
            <a:r>
              <a:rPr lang="it-IT" sz="3000" b="1" strike="noStrike" spc="-1" dirty="0">
                <a:solidFill>
                  <a:srgbClr val="FFFFFF"/>
                </a:solidFill>
                <a:latin typeface="Verdana"/>
                <a:ea typeface="Verdana"/>
              </a:rPr>
              <a:t>Sistemi di georeferenziazione mezzi e attrezzature per tracciatura dei conferimenti</a:t>
            </a:r>
            <a:endParaRPr lang="it-IT" sz="3000" b="1" strike="noStrike" spc="-1" dirty="0">
              <a:solidFill>
                <a:srgbClr val="FFFFFF"/>
              </a:solidFill>
              <a:latin typeface="Arial"/>
            </a:endParaRPr>
          </a:p>
        </p:txBody>
      </p:sp>
      <p:sp>
        <p:nvSpPr>
          <p:cNvPr id="166" name="PlaceHolder 2"/>
          <p:cNvSpPr>
            <a:spLocks noGrp="1"/>
          </p:cNvSpPr>
          <p:nvPr>
            <p:ph type="sldNum" idx="5"/>
          </p:nvPr>
        </p:nvSpPr>
        <p:spPr>
          <a:xfrm>
            <a:off x="8610480" y="6356520"/>
            <a:ext cx="2742480" cy="364320"/>
          </a:xfrm>
          <a:prstGeom prst="rect">
            <a:avLst/>
          </a:prstGeom>
          <a:noFill/>
          <a:ln w="0">
            <a:noFill/>
          </a:ln>
        </p:spPr>
        <p:txBody>
          <a:bodyPr lIns="90000" tIns="45000" rIns="90000" bIns="45000" numCol="1" spcCol="0" anchor="ctr">
            <a:noAutofit/>
          </a:bodyPr>
          <a:lstStyle>
            <a:lvl1pPr indent="0" algn="r">
              <a:lnSpc>
                <a:spcPct val="100000"/>
              </a:lnSpc>
              <a:buNone/>
              <a:tabLst>
                <a:tab pos="0" algn="l"/>
              </a:tabLst>
              <a:defRPr lang="it-IT" sz="1200" b="0" strike="noStrike" spc="-1">
                <a:solidFill>
                  <a:srgbClr val="898989"/>
                </a:solidFill>
                <a:latin typeface="Calibri"/>
                <a:ea typeface="MS PGothic"/>
              </a:defRPr>
            </a:lvl1pPr>
          </a:lstStyle>
          <a:p>
            <a:pPr indent="0" algn="r">
              <a:lnSpc>
                <a:spcPct val="100000"/>
              </a:lnSpc>
              <a:buNone/>
              <a:tabLst>
                <a:tab pos="0" algn="l"/>
              </a:tabLst>
            </a:pPr>
            <a:fld id="{3A88583A-4A49-452E-A938-2EB4058E97E6}" type="slidenum">
              <a:rPr lang="it-IT" sz="1200" b="0" strike="noStrike" spc="-1">
                <a:solidFill>
                  <a:srgbClr val="898989"/>
                </a:solidFill>
                <a:latin typeface="Calibri"/>
                <a:ea typeface="MS PGothic"/>
              </a:rPr>
              <a:t>8</a:t>
            </a:fld>
            <a:endParaRPr lang="it-IT" sz="1200" b="0" strike="noStrike" spc="-1">
              <a:solidFill>
                <a:srgbClr val="000000"/>
              </a:solidFill>
              <a:latin typeface="Times New Roman"/>
            </a:endParaRPr>
          </a:p>
        </p:txBody>
      </p:sp>
    </p:spTree>
    <p:extLst>
      <p:ext uri="{BB962C8B-B14F-4D97-AF65-F5344CB8AC3E}">
        <p14:creationId xmlns:p14="http://schemas.microsoft.com/office/powerpoint/2010/main" val="340082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66FB426-BD9F-7373-6144-96B451C8E1B1}"/>
              </a:ext>
            </a:extLst>
          </p:cNvPr>
          <p:cNvPicPr>
            <a:picLocks noChangeAspect="1"/>
          </p:cNvPicPr>
          <p:nvPr/>
        </p:nvPicPr>
        <p:blipFill>
          <a:blip r:embed="rId4"/>
          <a:stretch>
            <a:fillRect/>
          </a:stretch>
        </p:blipFill>
        <p:spPr>
          <a:xfrm>
            <a:off x="583449" y="2363673"/>
            <a:ext cx="5330509" cy="3755919"/>
          </a:xfrm>
          <a:prstGeom prst="rect">
            <a:avLst/>
          </a:prstGeom>
        </p:spPr>
      </p:pic>
      <p:sp>
        <p:nvSpPr>
          <p:cNvPr id="175" name="CasellaDiTesto 1"/>
          <p:cNvSpPr/>
          <p:nvPr/>
        </p:nvSpPr>
        <p:spPr>
          <a:xfrm>
            <a:off x="659879" y="464489"/>
            <a:ext cx="11197823" cy="706432"/>
          </a:xfrm>
          <a:prstGeom prst="rect">
            <a:avLst/>
          </a:prstGeom>
          <a:noFill/>
          <a:ln w="0">
            <a:noFill/>
          </a:ln>
          <a:effectLst>
            <a:outerShdw blurRad="50760" dist="50760" dir="5400000" sx="1000" sy="1000" algn="ctr" rotWithShape="0">
              <a:srgbClr val="000000"/>
            </a:outerShd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it-IT" sz="4000" b="1" strike="noStrike" spc="-1" baseline="30000" dirty="0">
                <a:solidFill>
                  <a:srgbClr val="2A6099"/>
                </a:solidFill>
                <a:latin typeface="Verdana"/>
                <a:ea typeface="MS PGothic"/>
              </a:rPr>
              <a:t>Sistemi di georeferenziazione mezzi e attrezzature</a:t>
            </a:r>
            <a:endParaRPr lang="it-IT" sz="4000" b="0" strike="noStrike" spc="-1" dirty="0">
              <a:solidFill>
                <a:srgbClr val="2A6099"/>
              </a:solidFill>
              <a:latin typeface="Arial"/>
            </a:endParaRPr>
          </a:p>
        </p:txBody>
      </p:sp>
      <p:sp>
        <p:nvSpPr>
          <p:cNvPr id="176" name="CasellaDiTesto 2"/>
          <p:cNvSpPr/>
          <p:nvPr/>
        </p:nvSpPr>
        <p:spPr>
          <a:xfrm>
            <a:off x="839880" y="1248840"/>
            <a:ext cx="10500120" cy="7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endParaRPr lang="it-IT" sz="1800" b="0" strike="noStrike" spc="-1">
              <a:solidFill>
                <a:srgbClr val="000000"/>
              </a:solidFill>
              <a:latin typeface="Verdana"/>
            </a:endParaRPr>
          </a:p>
        </p:txBody>
      </p:sp>
      <p:sp>
        <p:nvSpPr>
          <p:cNvPr id="178" name="Rettangolo con angoli arrotondati 2"/>
          <p:cNvSpPr/>
          <p:nvPr/>
        </p:nvSpPr>
        <p:spPr>
          <a:xfrm>
            <a:off x="659879" y="1271709"/>
            <a:ext cx="5153217" cy="1268571"/>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Obiettivo progetto</a:t>
            </a:r>
            <a:endParaRPr lang="it-IT" sz="2000" b="1" strike="noStrike" spc="-1" dirty="0">
              <a:solidFill>
                <a:srgbClr val="000000"/>
              </a:solidFill>
              <a:latin typeface="Arial"/>
            </a:endParaRPr>
          </a:p>
          <a:p>
            <a:pPr algn="ctr">
              <a:lnSpc>
                <a:spcPct val="107000"/>
              </a:lnSpc>
              <a:spcAft>
                <a:spcPts val="799"/>
              </a:spcAft>
            </a:pPr>
            <a:r>
              <a:rPr lang="it-IT" sz="1600" b="0" strike="noStrike" spc="-1" dirty="0">
                <a:solidFill>
                  <a:srgbClr val="000000"/>
                </a:solidFill>
                <a:latin typeface="Arial Narrow" panose="020B0606020202030204" pitchFamily="34" charset="0"/>
                <a:ea typeface="Calibri"/>
              </a:rPr>
              <a:t>Introdurre un sistema di tariffazione puntuale nel bacino di riferimento.</a:t>
            </a:r>
            <a:endParaRPr lang="it-IT" sz="1600" b="0" strike="noStrike" spc="-1" dirty="0">
              <a:solidFill>
                <a:srgbClr val="000000"/>
              </a:solidFill>
              <a:latin typeface="Arial"/>
            </a:endParaRPr>
          </a:p>
        </p:txBody>
      </p:sp>
      <p:sp>
        <p:nvSpPr>
          <p:cNvPr id="179" name="Rettangolo con angoli arrotondati 3"/>
          <p:cNvSpPr/>
          <p:nvPr/>
        </p:nvSpPr>
        <p:spPr>
          <a:xfrm>
            <a:off x="6302477" y="1264200"/>
            <a:ext cx="5559197" cy="4855392"/>
          </a:xfrm>
          <a:prstGeom prst="roundRect">
            <a:avLst>
              <a:gd name="adj" fmla="val 16667"/>
            </a:avLst>
          </a:prstGeom>
          <a:solidFill>
            <a:srgbClr val="D9EEE4"/>
          </a:solidFill>
          <a:ln w="9525">
            <a:solidFill>
              <a:srgbClr val="D9EEE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Aft>
                <a:spcPts val="799"/>
              </a:spcAft>
            </a:pPr>
            <a:r>
              <a:rPr lang="it-IT" sz="2000" b="1" strike="noStrike" spc="-1" dirty="0">
                <a:solidFill>
                  <a:srgbClr val="000000"/>
                </a:solidFill>
                <a:latin typeface="Fira Sans Light"/>
                <a:ea typeface="Calibri"/>
              </a:rPr>
              <a:t>Acquisti previsti</a:t>
            </a:r>
          </a:p>
          <a:p>
            <a:pPr marL="285750" indent="-285750" algn="just">
              <a:lnSpc>
                <a:spcPct val="107000"/>
              </a:lnSpc>
              <a:spcAft>
                <a:spcPts val="799"/>
              </a:spcAft>
              <a:buFont typeface="Arial" panose="020B0604020202020204" pitchFamily="34" charset="0"/>
              <a:buChar char="•"/>
            </a:pPr>
            <a:r>
              <a:rPr lang="it-IT" sz="1600" strike="noStrike" spc="-1" dirty="0">
                <a:solidFill>
                  <a:srgbClr val="000000"/>
                </a:solidFill>
                <a:latin typeface="Arial Narrow" panose="020B0606020202030204" pitchFamily="34" charset="0"/>
                <a:ea typeface="Calibri"/>
              </a:rPr>
              <a:t>400 sistemi di tracciamento/rilevamento parametri di funzionamento da allestire sui veicoli di raccolta a carico posteriore;</a:t>
            </a:r>
          </a:p>
          <a:p>
            <a:pPr marL="285750" indent="-285750" algn="just">
              <a:lnSpc>
                <a:spcPct val="107000"/>
              </a:lnSpc>
              <a:spcAft>
                <a:spcPts val="799"/>
              </a:spcAft>
              <a:buFont typeface="Arial" panose="020B0604020202020204" pitchFamily="34" charset="0"/>
              <a:buChar char="•"/>
            </a:pPr>
            <a:r>
              <a:rPr lang="it-IT" sz="1600" strike="noStrike" spc="-1" dirty="0">
                <a:solidFill>
                  <a:srgbClr val="000000"/>
                </a:solidFill>
                <a:latin typeface="Arial Narrow" panose="020B0606020202030204" pitchFamily="34" charset="0"/>
                <a:ea typeface="Calibri"/>
              </a:rPr>
              <a:t>330 sistemi mobili per l’identificazione dei conferimenti che verranno utilizzati dagli operatori dei veicoli appartenenti alle categorie aziendali “Autocompattatori Leggeri” e “Veicoli Leggeri Raccolta”;</a:t>
            </a:r>
          </a:p>
          <a:p>
            <a:pPr marL="285750" indent="-285750" algn="just">
              <a:lnSpc>
                <a:spcPct val="107000"/>
              </a:lnSpc>
              <a:spcAft>
                <a:spcPts val="799"/>
              </a:spcAft>
              <a:buFont typeface="Arial" panose="020B0604020202020204" pitchFamily="34" charset="0"/>
              <a:buChar char="•"/>
            </a:pPr>
            <a:r>
              <a:rPr lang="it-IT" sz="1600" strike="noStrike" spc="-1" dirty="0">
                <a:solidFill>
                  <a:srgbClr val="000000"/>
                </a:solidFill>
                <a:latin typeface="Arial Narrow" panose="020B0606020202030204" pitchFamily="34" charset="0"/>
                <a:ea typeface="Calibri"/>
              </a:rPr>
              <a:t>70 sistemi di supporto al percorso e lettura tag a bordo mezzo per l’identificazione dei conferimenti per le altre tipologie di veicoli;</a:t>
            </a:r>
          </a:p>
          <a:p>
            <a:pPr marL="285750" indent="-285750" algn="just">
              <a:lnSpc>
                <a:spcPct val="107000"/>
              </a:lnSpc>
              <a:spcAft>
                <a:spcPts val="799"/>
              </a:spcAft>
              <a:buFont typeface="Arial" panose="020B0604020202020204" pitchFamily="34" charset="0"/>
              <a:buChar char="•"/>
            </a:pPr>
            <a:r>
              <a:rPr lang="it-IT" sz="1600" strike="noStrike" spc="-1" dirty="0">
                <a:solidFill>
                  <a:srgbClr val="000000"/>
                </a:solidFill>
                <a:latin typeface="Arial Narrow" panose="020B0606020202030204" pitchFamily="34" charset="0"/>
                <a:ea typeface="Calibri"/>
              </a:rPr>
              <a:t>“On Board Computer” (componentistica di tipo automotive) dotati di display, per monitoraggio e supporto al servizio di raccolta da allestire sui veicoli di grandi dimensioni</a:t>
            </a:r>
          </a:p>
          <a:p>
            <a:pPr marL="285750" indent="-285750" algn="just">
              <a:lnSpc>
                <a:spcPct val="107000"/>
              </a:lnSpc>
              <a:spcAft>
                <a:spcPts val="799"/>
              </a:spcAft>
              <a:buFont typeface="Arial" panose="020B0604020202020204" pitchFamily="34" charset="0"/>
              <a:buChar char="•"/>
            </a:pPr>
            <a:r>
              <a:rPr lang="it-IT" sz="1600" strike="noStrike" spc="-1" dirty="0">
                <a:solidFill>
                  <a:srgbClr val="000000"/>
                </a:solidFill>
                <a:latin typeface="Arial Narrow" panose="020B0606020202030204" pitchFamily="34" charset="0"/>
                <a:ea typeface="Calibri"/>
              </a:rPr>
              <a:t>1 piattaforma informatica.</a:t>
            </a:r>
            <a:endParaRPr lang="it-IT" sz="1600" strike="noStrike" spc="-1" dirty="0">
              <a:solidFill>
                <a:srgbClr val="000000"/>
              </a:solidFill>
              <a:latin typeface="Arial Narrow" panose="020B0606020202030204" pitchFamily="34" charset="0"/>
            </a:endParaRPr>
          </a:p>
        </p:txBody>
      </p:sp>
      <p:sp>
        <p:nvSpPr>
          <p:cNvPr id="2" name="PlaceHolder 1"/>
          <p:cNvSpPr>
            <a:spLocks noGrp="1"/>
          </p:cNvSpPr>
          <p:nvPr>
            <p:ph type="sldNum" idx="1"/>
          </p:nvPr>
        </p:nvSpPr>
        <p:spPr/>
        <p:txBody>
          <a:bodyPr/>
          <a:lstStyle/>
          <a:p>
            <a:fld id="{2B7BCB85-F6F4-4ECB-878A-E3E34EC10FF9}" type="slidenum">
              <a:t>9</a:t>
            </a:fld>
            <a:endParaRPr/>
          </a:p>
        </p:txBody>
      </p:sp>
      <p:pic>
        <p:nvPicPr>
          <p:cNvPr id="4" name="Immagine 3">
            <a:extLst>
              <a:ext uri="{FF2B5EF4-FFF2-40B4-BE49-F238E27FC236}">
                <a16:creationId xmlns:a16="http://schemas.microsoft.com/office/drawing/2014/main" id="{6722FB94-0DD2-CB65-01BF-4353A23C8A34}"/>
              </a:ext>
            </a:extLst>
          </p:cNvPr>
          <p:cNvPicPr>
            <a:picLocks noChangeAspect="1"/>
          </p:cNvPicPr>
          <p:nvPr/>
        </p:nvPicPr>
        <p:blipFill>
          <a:blip r:embed="rId5"/>
          <a:stretch>
            <a:fillRect/>
          </a:stretch>
        </p:blipFill>
        <p:spPr>
          <a:xfrm>
            <a:off x="3310341" y="4494327"/>
            <a:ext cx="2502755" cy="1625265"/>
          </a:xfrm>
          <a:prstGeom prst="rect">
            <a:avLst/>
          </a:prstGeom>
        </p:spPr>
      </p:pic>
    </p:spTree>
    <p:extLst>
      <p:ext uri="{BB962C8B-B14F-4D97-AF65-F5344CB8AC3E}">
        <p14:creationId xmlns:p14="http://schemas.microsoft.com/office/powerpoint/2010/main" val="3949301871"/>
      </p:ext>
    </p:extLst>
  </p:cSld>
  <p:clrMapOvr>
    <a:masterClrMapping/>
  </p:clrMapOvr>
</p:sld>
</file>

<file path=ppt/theme/theme1.xml><?xml version="1.0" encoding="utf-8"?>
<a:theme xmlns:a="http://schemas.openxmlformats.org/drawingml/2006/main" name="Struttura predefinita">
  <a:themeElements>
    <a:clrScheme name="Personalizzato 1">
      <a:dk1>
        <a:srgbClr val="000000"/>
      </a:dk1>
      <a:lt1>
        <a:srgbClr val="FFFFFF"/>
      </a:lt1>
      <a:dk2>
        <a:srgbClr val="455F51"/>
      </a:dk2>
      <a:lt2>
        <a:srgbClr val="E3DED1"/>
      </a:lt2>
      <a:accent1>
        <a:srgbClr val="0C23CC"/>
      </a:accent1>
      <a:accent2>
        <a:srgbClr val="00B050"/>
      </a:accent2>
      <a:accent3>
        <a:srgbClr val="FFC000"/>
      </a:accent3>
      <a:accent4>
        <a:srgbClr val="00B0F0"/>
      </a:accent4>
      <a:accent5>
        <a:srgbClr val="2431AC"/>
      </a:accent5>
      <a:accent6>
        <a:srgbClr val="0989B1"/>
      </a:accent6>
      <a:hlink>
        <a:srgbClr val="6B9F25"/>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Personalizzato 1">
      <a:dk1>
        <a:srgbClr val="000000"/>
      </a:dk1>
      <a:lt1>
        <a:srgbClr val="FFFFFF"/>
      </a:lt1>
      <a:dk2>
        <a:srgbClr val="455F51"/>
      </a:dk2>
      <a:lt2>
        <a:srgbClr val="E3DED1"/>
      </a:lt2>
      <a:accent1>
        <a:srgbClr val="0C23CC"/>
      </a:accent1>
      <a:accent2>
        <a:srgbClr val="00B050"/>
      </a:accent2>
      <a:accent3>
        <a:srgbClr val="FFC000"/>
      </a:accent3>
      <a:accent4>
        <a:srgbClr val="00B0F0"/>
      </a:accent4>
      <a:accent5>
        <a:srgbClr val="2431AC"/>
      </a:accent5>
      <a:accent6>
        <a:srgbClr val="0989B1"/>
      </a:accent6>
      <a:hlink>
        <a:srgbClr val="6B9F25"/>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0C23CC"/>
      </a:accent1>
      <a:accent2>
        <a:srgbClr val="00B050"/>
      </a:accent2>
      <a:accent3>
        <a:srgbClr val="FFC000"/>
      </a:accent3>
      <a:accent4>
        <a:srgbClr val="00B0F0"/>
      </a:accent4>
      <a:accent5>
        <a:srgbClr val="2431AC"/>
      </a:accent5>
      <a:accent6>
        <a:srgbClr val="0989B1"/>
      </a:accent6>
      <a:hlink>
        <a:srgbClr val="6B9F25"/>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5647</TotalTime>
  <Words>2201</Words>
  <Application>Microsoft Office PowerPoint</Application>
  <PresentationFormat>Widescreen</PresentationFormat>
  <Paragraphs>214</Paragraphs>
  <Slides>25</Slides>
  <Notes>19</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25</vt:i4>
      </vt:variant>
    </vt:vector>
  </HeadingPairs>
  <TitlesOfParts>
    <vt:vector size="35" baseType="lpstr">
      <vt:lpstr>Arial</vt:lpstr>
      <vt:lpstr>Arial Narrow</vt:lpstr>
      <vt:lpstr>Calibri</vt:lpstr>
      <vt:lpstr>Fira Sans Light</vt:lpstr>
      <vt:lpstr>Symbol</vt:lpstr>
      <vt:lpstr>Times New Roman</vt:lpstr>
      <vt:lpstr>Verdana</vt:lpstr>
      <vt:lpstr>Wingdings</vt:lpstr>
      <vt:lpstr>Struttura predefinita</vt:lpstr>
      <vt:lpstr>Struttura predefinita</vt:lpstr>
      <vt:lpstr>Presentazione standard di PowerPoint</vt:lpstr>
      <vt:lpstr>Ecoisole interrate per piazze e zone di pregio di Genova</vt:lpstr>
      <vt:lpstr>Presentazione standard di PowerPoint</vt:lpstr>
      <vt:lpstr>Presentazione standard di PowerPoint</vt:lpstr>
      <vt:lpstr>Cassonetti ad accesso controllato per micro viabilità di Genova e del Genovesato per tariffazione puntuale</vt:lpstr>
      <vt:lpstr>Presentazione standard di PowerPoint</vt:lpstr>
      <vt:lpstr>Presentazione standard di PowerPoint</vt:lpstr>
      <vt:lpstr>Sistemi di georeferenziazione mezzi e attrezzature per tracciatura dei conferimenti</vt:lpstr>
      <vt:lpstr>Presentazione standard di PowerPoint</vt:lpstr>
      <vt:lpstr>Presentazione standard di PowerPoint</vt:lpstr>
      <vt:lpstr>Polo per l’economia circolare di Volpara</vt:lpstr>
      <vt:lpstr>Presentazione standard di PowerPoint</vt:lpstr>
      <vt:lpstr>Presentazione standard di PowerPoint</vt:lpstr>
      <vt:lpstr>Presentazione standard di PowerPoint</vt:lpstr>
      <vt:lpstr>Presentazione standard di PowerPoint</vt:lpstr>
      <vt:lpstr>Polo per l’economia circolare di via Bartolomeo Bianco </vt:lpstr>
      <vt:lpstr>Presentazione standard di PowerPoint</vt:lpstr>
      <vt:lpstr>Presentazione standard di PowerPoint</vt:lpstr>
      <vt:lpstr>Presentazione standard di PowerPoint</vt:lpstr>
      <vt:lpstr>Presentazione standard di PowerPoint</vt:lpstr>
      <vt:lpstr>Ecoisole ad accesso controllato per la città di Genova</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demo demo</dc:creator>
  <dc:description/>
  <cp:lastModifiedBy>Raggi Giovanni Battista</cp:lastModifiedBy>
  <cp:revision>341</cp:revision>
  <cp:lastPrinted>2009-04-22T19:24:48Z</cp:lastPrinted>
  <dcterms:created xsi:type="dcterms:W3CDTF">2010-03-10T09:47:18Z</dcterms:created>
  <dcterms:modified xsi:type="dcterms:W3CDTF">2023-02-01T00:42:14Z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00080016660000000000010290110207f7000400038000</vt:lpwstr>
  </property>
  <property fmtid="{D5CDD505-2E9C-101B-9397-08002B2CF9AE}" pid="3" name="Notes">
    <vt:i4>11</vt:i4>
  </property>
  <property fmtid="{D5CDD505-2E9C-101B-9397-08002B2CF9AE}" pid="4" name="PresentationFormat">
    <vt:lpwstr>Widescreen</vt:lpwstr>
  </property>
  <property fmtid="{D5CDD505-2E9C-101B-9397-08002B2CF9AE}" pid="5" name="Slides">
    <vt:i4>13</vt:i4>
  </property>
</Properties>
</file>