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3b93197f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3b93197f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db3467a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3db3467a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3cee62776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3cee62776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3c4a04510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3c4a04510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3b93197f2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3b93197f2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c4a0451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c4a0451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3b93197f2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3b93197f2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b93197f2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b93197f2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cf4d067c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3cf4d067c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3b93197f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3b93197f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70151" y="1"/>
            <a:ext cx="9514150" cy="5351726"/>
          </a:xfrm>
          <a:prstGeom prst="rect">
            <a:avLst/>
          </a:prstGeom>
          <a:noFill/>
          <a:ln>
            <a:noFill/>
          </a:ln>
        </p:spPr>
      </p:pic>
      <p:pic>
        <p:nvPicPr>
          <p:cNvPr id="55" name="Google Shape;55;p13"/>
          <p:cNvPicPr preferRelativeResize="0"/>
          <p:nvPr/>
        </p:nvPicPr>
        <p:blipFill>
          <a:blip r:embed="rId4">
            <a:alphaModFix/>
          </a:blip>
          <a:stretch>
            <a:fillRect/>
          </a:stretch>
        </p:blipFill>
        <p:spPr>
          <a:xfrm>
            <a:off x="-716350" y="479342"/>
            <a:ext cx="9514148" cy="4664157"/>
          </a:xfrm>
          <a:prstGeom prst="rect">
            <a:avLst/>
          </a:prstGeom>
          <a:noFill/>
          <a:ln>
            <a:noFill/>
          </a:ln>
        </p:spPr>
      </p:pic>
      <p:cxnSp>
        <p:nvCxnSpPr>
          <p:cNvPr id="56" name="Google Shape;56;p13"/>
          <p:cNvCxnSpPr/>
          <p:nvPr/>
        </p:nvCxnSpPr>
        <p:spPr>
          <a:xfrm>
            <a:off x="-1615600" y="1429500"/>
            <a:ext cx="8167500" cy="2281500"/>
          </a:xfrm>
          <a:prstGeom prst="bentConnector3">
            <a:avLst>
              <a:gd name="adj1" fmla="val 24931"/>
            </a:avLst>
          </a:prstGeom>
          <a:noFill/>
          <a:ln w="38100" cap="flat" cmpd="sng">
            <a:solidFill>
              <a:srgbClr val="FFDF00"/>
            </a:solidFill>
            <a:prstDash val="solid"/>
            <a:round/>
            <a:headEnd type="none" w="med" len="med"/>
            <a:tailEnd type="oval" w="med" len="med"/>
          </a:ln>
        </p:spPr>
      </p:cxnSp>
      <p:sp>
        <p:nvSpPr>
          <p:cNvPr id="57" name="Google Shape;57;p13"/>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 SAMPIERDARENA </a:t>
            </a:r>
            <a:endParaRPr sz="3600" b="1">
              <a:solidFill>
                <a:srgbClr val="999999"/>
              </a:solidFill>
              <a:highlight>
                <a:schemeClr val="lt1"/>
              </a:highlight>
              <a:latin typeface="Droid Sans"/>
              <a:ea typeface="Droid Sans"/>
              <a:cs typeface="Droid Sans"/>
              <a:sym typeface="Droid Sans"/>
            </a:endParaRPr>
          </a:p>
        </p:txBody>
      </p:sp>
      <p:cxnSp>
        <p:nvCxnSpPr>
          <p:cNvPr id="58" name="Google Shape;58;p13"/>
          <p:cNvCxnSpPr/>
          <p:nvPr/>
        </p:nvCxnSpPr>
        <p:spPr>
          <a:xfrm>
            <a:off x="-1187230" y="1094400"/>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59" name="Google Shape;59;p13"/>
          <p:cNvCxnSpPr/>
          <p:nvPr/>
        </p:nvCxnSpPr>
        <p:spPr>
          <a:xfrm>
            <a:off x="-670675" y="1304925"/>
            <a:ext cx="5363700" cy="1375500"/>
          </a:xfrm>
          <a:prstGeom prst="bentConnector3">
            <a:avLst>
              <a:gd name="adj1" fmla="val 68139"/>
            </a:avLst>
          </a:prstGeom>
          <a:noFill/>
          <a:ln w="38100" cap="flat" cmpd="sng">
            <a:solidFill>
              <a:srgbClr val="41B1DC"/>
            </a:solidFill>
            <a:prstDash val="solid"/>
            <a:round/>
            <a:headEnd type="none" w="med" len="med"/>
            <a:tailEnd type="oval" w="med" len="med"/>
          </a:ln>
        </p:spPr>
      </p:cxnSp>
      <p:sp>
        <p:nvSpPr>
          <p:cNvPr id="60" name="Google Shape;60;p13"/>
          <p:cNvSpPr txBox="1">
            <a:spLocks noGrp="1"/>
          </p:cNvSpPr>
          <p:nvPr>
            <p:ph type="title"/>
          </p:nvPr>
        </p:nvSpPr>
        <p:spPr>
          <a:xfrm>
            <a:off x="527175" y="1881225"/>
            <a:ext cx="5967000" cy="205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it" sz="4800" b="1">
                <a:solidFill>
                  <a:srgbClr val="999999"/>
                </a:solidFill>
                <a:highlight>
                  <a:schemeClr val="lt1"/>
                </a:highlight>
                <a:latin typeface="Droid Sans"/>
                <a:ea typeface="Droid Sans"/>
                <a:cs typeface="Droid Sans"/>
                <a:sym typeface="Droid Sans"/>
              </a:rPr>
              <a:t> NUOVE </a:t>
            </a:r>
            <a:endParaRPr sz="4800" b="1">
              <a:solidFill>
                <a:srgbClr val="999999"/>
              </a:solidFill>
              <a:highlight>
                <a:schemeClr val="lt1"/>
              </a:highlight>
              <a:latin typeface="Droid Sans"/>
              <a:ea typeface="Droid Sans"/>
              <a:cs typeface="Droid Sans"/>
              <a:sym typeface="Droid Sans"/>
            </a:endParaRPr>
          </a:p>
          <a:p>
            <a:pPr marL="0" lvl="0" indent="0" algn="l" rtl="0">
              <a:lnSpc>
                <a:spcPct val="115000"/>
              </a:lnSpc>
              <a:spcBef>
                <a:spcPts val="0"/>
              </a:spcBef>
              <a:spcAft>
                <a:spcPts val="0"/>
              </a:spcAft>
              <a:buSzPts val="990"/>
              <a:buNone/>
            </a:pPr>
            <a:r>
              <a:rPr lang="it" sz="4800" b="1">
                <a:solidFill>
                  <a:srgbClr val="999999"/>
                </a:solidFill>
                <a:highlight>
                  <a:schemeClr val="lt1"/>
                </a:highlight>
                <a:latin typeface="Droid Sans"/>
                <a:ea typeface="Droid Sans"/>
                <a:cs typeface="Droid Sans"/>
                <a:sym typeface="Droid Sans"/>
              </a:rPr>
              <a:t> RIQUALIFICAZIONI</a:t>
            </a:r>
            <a:endParaRPr sz="4800" b="1">
              <a:solidFill>
                <a:srgbClr val="999999"/>
              </a:solidFill>
              <a:highlight>
                <a:schemeClr val="lt1"/>
              </a:highlight>
              <a:latin typeface="Droid Sans"/>
              <a:ea typeface="Droid Sans"/>
              <a:cs typeface="Droid Sans"/>
              <a:sym typeface="Droid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387900" y="1381075"/>
            <a:ext cx="427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sz="1300">
                <a:solidFill>
                  <a:schemeClr val="accent2"/>
                </a:solidFill>
                <a:highlight>
                  <a:srgbClr val="FFFFFF"/>
                </a:highlight>
                <a:latin typeface="Droid Sans"/>
                <a:ea typeface="Droid Sans"/>
                <a:cs typeface="Droid Sans"/>
                <a:sym typeface="Droid Sans"/>
              </a:rPr>
              <a:t>La Civica Amministrazione, nell’ambito del PNRR – PUI Genova Sampierdarena, ha redatto un Progetto di Fattibilità per la </a:t>
            </a:r>
            <a:r>
              <a:rPr lang="it" sz="1300" b="1">
                <a:solidFill>
                  <a:schemeClr val="accent2"/>
                </a:solidFill>
                <a:highlight>
                  <a:srgbClr val="FFFFFF"/>
                </a:highlight>
                <a:latin typeface="Droid Sans"/>
                <a:ea typeface="Droid Sans"/>
                <a:cs typeface="Droid Sans"/>
                <a:sym typeface="Droid Sans"/>
              </a:rPr>
              <a:t>riqualificazione</a:t>
            </a:r>
            <a:r>
              <a:rPr lang="it" sz="1300">
                <a:solidFill>
                  <a:schemeClr val="accent2"/>
                </a:solidFill>
                <a:highlight>
                  <a:srgbClr val="FFFFFF"/>
                </a:highlight>
                <a:latin typeface="Droid Sans"/>
                <a:ea typeface="Droid Sans"/>
                <a:cs typeface="Droid Sans"/>
                <a:sym typeface="Droid Sans"/>
              </a:rPr>
              <a:t> di diversi </a:t>
            </a:r>
            <a:r>
              <a:rPr lang="it" sz="1300" b="1">
                <a:solidFill>
                  <a:schemeClr val="accent2"/>
                </a:solidFill>
                <a:highlight>
                  <a:srgbClr val="FFFFFF"/>
                </a:highlight>
                <a:latin typeface="Droid Sans"/>
                <a:ea typeface="Droid Sans"/>
                <a:cs typeface="Droid Sans"/>
                <a:sym typeface="Droid Sans"/>
              </a:rPr>
              <a:t>voltini ferroviari</a:t>
            </a:r>
            <a:r>
              <a:rPr lang="it" sz="1300">
                <a:solidFill>
                  <a:schemeClr val="accent2"/>
                </a:solidFill>
                <a:highlight>
                  <a:srgbClr val="FFFFFF"/>
                </a:highlight>
                <a:latin typeface="Droid Sans"/>
                <a:ea typeface="Droid Sans"/>
                <a:cs typeface="Droid Sans"/>
                <a:sym typeface="Droid Sans"/>
              </a:rPr>
              <a:t> sottostanti il viadotto ferroviario della linea Genova – Ventimiglia, di fatto locali di proprietà di R.F.I. Spa, censiti a catasto e dotati numerazione civica , nella zona di Via Giacomo Buranello e Piazza Vittorio Veneto a Genova. Detto progetto era stato preliminarmente oggetto di scambio di corrispondenza tra la Civica Amministrazione ed R.F.I. Spa, con una dichiarazione di intenti da parte di quest’ultima per la concessione in comodato gratuito dei voltini/locali di interesse della C.A. attualmente in corso di stipula</a:t>
            </a:r>
            <a:r>
              <a:rPr lang="it" sz="1300">
                <a:solidFill>
                  <a:srgbClr val="222222"/>
                </a:solidFill>
                <a:highlight>
                  <a:srgbClr val="FFFFFF"/>
                </a:highlight>
                <a:latin typeface="Droid Sans"/>
                <a:ea typeface="Droid Sans"/>
                <a:cs typeface="Droid Sans"/>
                <a:sym typeface="Droid Sans"/>
              </a:rPr>
              <a:t>.</a:t>
            </a:r>
            <a:endParaRPr sz="1300">
              <a:solidFill>
                <a:schemeClr val="dk1"/>
              </a:solidFill>
              <a:latin typeface="Droid Sans"/>
              <a:ea typeface="Droid Sans"/>
              <a:cs typeface="Droid Sans"/>
              <a:sym typeface="Droid Sans"/>
            </a:endParaRPr>
          </a:p>
        </p:txBody>
      </p:sp>
      <p:pic>
        <p:nvPicPr>
          <p:cNvPr id="144" name="Google Shape;144;p21"/>
          <p:cNvPicPr preferRelativeResize="0"/>
          <p:nvPr/>
        </p:nvPicPr>
        <p:blipFill rotWithShape="1">
          <a:blip r:embed="rId3">
            <a:alphaModFix/>
          </a:blip>
          <a:srcRect l="2217" t="3473" r="2207" b="25629"/>
          <a:stretch/>
        </p:blipFill>
        <p:spPr>
          <a:xfrm>
            <a:off x="5203200" y="0"/>
            <a:ext cx="3940799" cy="5160890"/>
          </a:xfrm>
          <a:prstGeom prst="rect">
            <a:avLst/>
          </a:prstGeom>
          <a:noFill/>
          <a:ln>
            <a:noFill/>
          </a:ln>
        </p:spPr>
      </p:pic>
      <p:cxnSp>
        <p:nvCxnSpPr>
          <p:cNvPr id="145" name="Google Shape;145;p21"/>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sp>
        <p:nvSpPr>
          <p:cNvPr id="146" name="Google Shape;146;p21"/>
          <p:cNvSpPr txBox="1">
            <a:spLocks noGrp="1"/>
          </p:cNvSpPr>
          <p:nvPr>
            <p:ph type="body" idx="1"/>
          </p:nvPr>
        </p:nvSpPr>
        <p:spPr>
          <a:xfrm>
            <a:off x="5203200" y="4086600"/>
            <a:ext cx="3709500" cy="1074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5,5 milioni</a:t>
            </a:r>
            <a:endParaRPr sz="1400">
              <a:solidFill>
                <a:schemeClr val="dk1"/>
              </a:solidFill>
              <a:latin typeface="Droid Sans"/>
              <a:ea typeface="Droid Sans"/>
              <a:cs typeface="Droid Sans"/>
              <a:sym typeface="Droid Sans"/>
            </a:endParaRPr>
          </a:p>
        </p:txBody>
      </p:sp>
      <p:sp>
        <p:nvSpPr>
          <p:cNvPr id="147" name="Google Shape;147;p21"/>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VOLTINI</a:t>
            </a:r>
            <a:endParaRPr sz="3600" b="1">
              <a:solidFill>
                <a:srgbClr val="999999"/>
              </a:solidFill>
              <a:highlight>
                <a:schemeClr val="lt1"/>
              </a:highlight>
              <a:latin typeface="Droid Sans"/>
              <a:ea typeface="Droid Sans"/>
              <a:cs typeface="Droid Sans"/>
              <a:sym typeface="Droid Sans"/>
            </a:endParaRPr>
          </a:p>
        </p:txBody>
      </p:sp>
      <p:cxnSp>
        <p:nvCxnSpPr>
          <p:cNvPr id="148" name="Google Shape;148;p21"/>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149" name="Google Shape;149;p21"/>
          <p:cNvCxnSpPr/>
          <p:nvPr/>
        </p:nvCxnSpPr>
        <p:spPr>
          <a:xfrm>
            <a:off x="-449625" y="1304875"/>
            <a:ext cx="1947600" cy="0"/>
          </a:xfrm>
          <a:prstGeom prst="straightConnector1">
            <a:avLst/>
          </a:prstGeom>
          <a:noFill/>
          <a:ln w="38100" cap="flat" cmpd="sng">
            <a:solidFill>
              <a:srgbClr val="41B1DC"/>
            </a:solidFill>
            <a:prstDash val="solid"/>
            <a:round/>
            <a:headEnd type="none"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nvPr>
        </p:nvSpPr>
        <p:spPr>
          <a:xfrm>
            <a:off x="387900" y="1381075"/>
            <a:ext cx="4275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br>
              <a:rPr lang="it" sz="1400" dirty="0">
                <a:solidFill>
                  <a:srgbClr val="222222"/>
                </a:solidFill>
                <a:highlight>
                  <a:srgbClr val="FFFFFF"/>
                </a:highlight>
                <a:latin typeface="Droid Sans"/>
                <a:ea typeface="Droid Sans"/>
                <a:cs typeface="Droid Sans"/>
                <a:sym typeface="Droid Sans"/>
              </a:rPr>
            </a:br>
            <a:r>
              <a:rPr lang="it" sz="1400" dirty="0">
                <a:solidFill>
                  <a:srgbClr val="222222"/>
                </a:solidFill>
                <a:highlight>
                  <a:srgbClr val="FFFFFF"/>
                </a:highlight>
                <a:latin typeface="Droid Sans"/>
                <a:ea typeface="Droid Sans"/>
                <a:cs typeface="Droid Sans"/>
                <a:sym typeface="Droid Sans"/>
              </a:rPr>
              <a:t>Una nuova </a:t>
            </a:r>
            <a:r>
              <a:rPr lang="it" sz="1400" b="1" dirty="0">
                <a:solidFill>
                  <a:srgbClr val="222222"/>
                </a:solidFill>
                <a:highlight>
                  <a:srgbClr val="FFFFFF"/>
                </a:highlight>
                <a:latin typeface="Droid Sans"/>
                <a:ea typeface="Droid Sans"/>
                <a:cs typeface="Droid Sans"/>
                <a:sym typeface="Droid Sans"/>
              </a:rPr>
              <a:t>greenway</a:t>
            </a:r>
            <a:r>
              <a:rPr lang="it" sz="1400" dirty="0">
                <a:solidFill>
                  <a:srgbClr val="222222"/>
                </a:solidFill>
                <a:highlight>
                  <a:srgbClr val="FFFFFF"/>
                </a:highlight>
                <a:latin typeface="Droid Sans"/>
                <a:ea typeface="Droid Sans"/>
                <a:cs typeface="Droid Sans"/>
                <a:sym typeface="Droid Sans"/>
              </a:rPr>
              <a:t> che collegherà con percorsi ciclopedonali il nuovo parco della Lanterna a Levante con la zona Fiumara a Ponente. </a:t>
            </a:r>
            <a:br>
              <a:rPr lang="it" sz="1400" dirty="0">
                <a:solidFill>
                  <a:srgbClr val="222222"/>
                </a:solidFill>
                <a:highlight>
                  <a:srgbClr val="FFFFFF"/>
                </a:highlight>
                <a:latin typeface="Droid Sans"/>
                <a:ea typeface="Droid Sans"/>
                <a:cs typeface="Droid Sans"/>
                <a:sym typeface="Droid Sans"/>
              </a:rPr>
            </a:br>
            <a:br>
              <a:rPr lang="it" sz="1400" dirty="0">
                <a:solidFill>
                  <a:srgbClr val="222222"/>
                </a:solidFill>
                <a:highlight>
                  <a:srgbClr val="FFFFFF"/>
                </a:highlight>
                <a:latin typeface="Droid Sans"/>
                <a:ea typeface="Droid Sans"/>
                <a:cs typeface="Droid Sans"/>
                <a:sym typeface="Droid Sans"/>
              </a:rPr>
            </a:br>
            <a:r>
              <a:rPr lang="it" sz="1400" b="1" dirty="0">
                <a:solidFill>
                  <a:srgbClr val="222222"/>
                </a:solidFill>
                <a:highlight>
                  <a:srgbClr val="FFFFFF"/>
                </a:highlight>
                <a:latin typeface="Droid Sans"/>
                <a:ea typeface="Droid Sans"/>
                <a:cs typeface="Droid Sans"/>
                <a:sym typeface="Droid Sans"/>
              </a:rPr>
              <a:t>Riqualificazione</a:t>
            </a:r>
            <a:r>
              <a:rPr lang="it" sz="1400" dirty="0">
                <a:solidFill>
                  <a:srgbClr val="222222"/>
                </a:solidFill>
                <a:highlight>
                  <a:srgbClr val="FFFFFF"/>
                </a:highlight>
                <a:latin typeface="Droid Sans"/>
                <a:ea typeface="Droid Sans"/>
                <a:cs typeface="Droid Sans"/>
                <a:sym typeface="Droid Sans"/>
              </a:rPr>
              <a:t> di 1,2 km dell’attuale viabilità, allargando la fascia di rispetto tra lungomare Canepa e i fabbricati, traslando la sezione stradale di 2 metri. </a:t>
            </a:r>
            <a:r>
              <a:rPr lang="it" sz="1400">
                <a:solidFill>
                  <a:srgbClr val="222222"/>
                </a:solidFill>
                <a:highlight>
                  <a:srgbClr val="FFFFFF"/>
                </a:highlight>
                <a:latin typeface="Droid Sans"/>
                <a:ea typeface="Droid Sans"/>
                <a:cs typeface="Droid Sans"/>
                <a:sym typeface="Droid Sans"/>
              </a:rPr>
              <a:t>Verranno inseriti: </a:t>
            </a:r>
            <a:r>
              <a:rPr lang="it" sz="1400" b="1">
                <a:solidFill>
                  <a:srgbClr val="222222"/>
                </a:solidFill>
                <a:highlight>
                  <a:srgbClr val="FFFFFF"/>
                </a:highlight>
                <a:latin typeface="Droid Sans"/>
                <a:ea typeface="Droid Sans"/>
                <a:cs typeface="Droid Sans"/>
                <a:sym typeface="Droid Sans"/>
              </a:rPr>
              <a:t>aree verdi </a:t>
            </a:r>
            <a:r>
              <a:rPr lang="it" sz="1400">
                <a:solidFill>
                  <a:srgbClr val="222222"/>
                </a:solidFill>
                <a:highlight>
                  <a:srgbClr val="FFFFFF"/>
                </a:highlight>
                <a:latin typeface="Droid Sans"/>
                <a:ea typeface="Droid Sans"/>
                <a:cs typeface="Droid Sans"/>
                <a:sym typeface="Droid Sans"/>
              </a:rPr>
              <a:t>attrezzate, </a:t>
            </a:r>
            <a:r>
              <a:rPr lang="it" sz="1400" b="1">
                <a:solidFill>
                  <a:srgbClr val="222222"/>
                </a:solidFill>
                <a:highlight>
                  <a:srgbClr val="FFFFFF"/>
                </a:highlight>
                <a:latin typeface="Droid Sans"/>
                <a:ea typeface="Droid Sans"/>
                <a:cs typeface="Droid Sans"/>
                <a:sym typeface="Droid Sans"/>
              </a:rPr>
              <a:t>percorsi ciclopedonali</a:t>
            </a:r>
            <a:r>
              <a:rPr lang="it" sz="1400">
                <a:solidFill>
                  <a:srgbClr val="222222"/>
                </a:solidFill>
                <a:highlight>
                  <a:srgbClr val="FFFFFF"/>
                </a:highlight>
                <a:latin typeface="Droid Sans"/>
                <a:ea typeface="Droid Sans"/>
                <a:cs typeface="Droid Sans"/>
                <a:sym typeface="Droid Sans"/>
              </a:rPr>
              <a:t>, zona di sosta </a:t>
            </a:r>
            <a:r>
              <a:rPr lang="it" sz="1400" b="1">
                <a:solidFill>
                  <a:srgbClr val="222222"/>
                </a:solidFill>
                <a:highlight>
                  <a:srgbClr val="FFFFFF"/>
                </a:highlight>
                <a:latin typeface="Droid Sans"/>
                <a:ea typeface="Droid Sans"/>
                <a:cs typeface="Droid Sans"/>
                <a:sym typeface="Droid Sans"/>
              </a:rPr>
              <a:t>alberate</a:t>
            </a:r>
            <a:r>
              <a:rPr lang="it" sz="1400">
                <a:solidFill>
                  <a:srgbClr val="222222"/>
                </a:solidFill>
                <a:highlight>
                  <a:srgbClr val="FFFFFF"/>
                </a:highlight>
                <a:latin typeface="Droid Sans"/>
                <a:ea typeface="Droid Sans"/>
                <a:cs typeface="Droid Sans"/>
                <a:sym typeface="Droid Sans"/>
              </a:rPr>
              <a:t>, strutture di fondazione per realizzazione </a:t>
            </a:r>
            <a:r>
              <a:rPr lang="it" sz="1400" b="1">
                <a:solidFill>
                  <a:srgbClr val="222222"/>
                </a:solidFill>
                <a:highlight>
                  <a:srgbClr val="FFFFFF"/>
                </a:highlight>
                <a:latin typeface="Droid Sans"/>
                <a:ea typeface="Droid Sans"/>
                <a:cs typeface="Droid Sans"/>
                <a:sym typeface="Droid Sans"/>
              </a:rPr>
              <a:t>barriera fonoassorbente, installazione barriere antirumore.</a:t>
            </a:r>
            <a:endParaRPr sz="1400">
              <a:solidFill>
                <a:schemeClr val="dk1"/>
              </a:solidFill>
              <a:latin typeface="Droid Sans"/>
              <a:ea typeface="Droid Sans"/>
              <a:cs typeface="Droid Sans"/>
              <a:sym typeface="Droid Sans"/>
            </a:endParaRPr>
          </a:p>
        </p:txBody>
      </p:sp>
      <p:pic>
        <p:nvPicPr>
          <p:cNvPr id="155" name="Google Shape;155;p22"/>
          <p:cNvPicPr preferRelativeResize="0"/>
          <p:nvPr/>
        </p:nvPicPr>
        <p:blipFill rotWithShape="1">
          <a:blip r:embed="rId3">
            <a:alphaModFix/>
          </a:blip>
          <a:srcRect l="2893" r="7234"/>
          <a:stretch/>
        </p:blipFill>
        <p:spPr>
          <a:xfrm>
            <a:off x="5203200" y="0"/>
            <a:ext cx="3940800" cy="5160888"/>
          </a:xfrm>
          <a:prstGeom prst="rect">
            <a:avLst/>
          </a:prstGeom>
          <a:noFill/>
          <a:ln>
            <a:noFill/>
          </a:ln>
        </p:spPr>
      </p:pic>
      <p:cxnSp>
        <p:nvCxnSpPr>
          <p:cNvPr id="156" name="Google Shape;156;p22"/>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sp>
        <p:nvSpPr>
          <p:cNvPr id="157" name="Google Shape;157;p22"/>
          <p:cNvSpPr txBox="1">
            <a:spLocks noGrp="1"/>
          </p:cNvSpPr>
          <p:nvPr>
            <p:ph type="body" idx="1"/>
          </p:nvPr>
        </p:nvSpPr>
        <p:spPr>
          <a:xfrm>
            <a:off x="5203200" y="4086600"/>
            <a:ext cx="3709500" cy="1074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21,3 milioni</a:t>
            </a:r>
            <a:endParaRPr sz="1400">
              <a:solidFill>
                <a:schemeClr val="dk1"/>
              </a:solidFill>
              <a:latin typeface="Droid Sans"/>
              <a:ea typeface="Droid Sans"/>
              <a:cs typeface="Droid Sans"/>
              <a:sym typeface="Droid Sans"/>
            </a:endParaRPr>
          </a:p>
        </p:txBody>
      </p:sp>
      <p:sp>
        <p:nvSpPr>
          <p:cNvPr id="158" name="Google Shape;158;p22"/>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LUNGOMARE CANEPA</a:t>
            </a:r>
            <a:endParaRPr sz="3600" b="1">
              <a:solidFill>
                <a:srgbClr val="999999"/>
              </a:solidFill>
              <a:highlight>
                <a:schemeClr val="lt1"/>
              </a:highlight>
              <a:latin typeface="Droid Sans"/>
              <a:ea typeface="Droid Sans"/>
              <a:cs typeface="Droid Sans"/>
              <a:sym typeface="Droid Sans"/>
            </a:endParaRPr>
          </a:p>
        </p:txBody>
      </p:sp>
      <p:cxnSp>
        <p:nvCxnSpPr>
          <p:cNvPr id="159" name="Google Shape;159;p22"/>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160" name="Google Shape;160;p22"/>
          <p:cNvCxnSpPr/>
          <p:nvPr/>
        </p:nvCxnSpPr>
        <p:spPr>
          <a:xfrm>
            <a:off x="-238925" y="1304875"/>
            <a:ext cx="1460400" cy="289200"/>
          </a:xfrm>
          <a:prstGeom prst="bentConnector3">
            <a:avLst>
              <a:gd name="adj1" fmla="val 45587"/>
            </a:avLst>
          </a:prstGeom>
          <a:noFill/>
          <a:ln w="38100" cap="flat" cmpd="sng">
            <a:solidFill>
              <a:srgbClr val="41B1DC"/>
            </a:solidFill>
            <a:prstDash val="solid"/>
            <a:round/>
            <a:headEnd type="none" w="med" len="med"/>
            <a:tailEnd type="oval"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8483"/>
          <a:stretch/>
        </p:blipFill>
        <p:spPr>
          <a:xfrm>
            <a:off x="0" y="0"/>
            <a:ext cx="9144003" cy="5160899"/>
          </a:xfrm>
          <a:prstGeom prst="rect">
            <a:avLst/>
          </a:prstGeom>
          <a:noFill/>
          <a:ln>
            <a:noFill/>
          </a:ln>
        </p:spPr>
      </p:pic>
      <p:cxnSp>
        <p:nvCxnSpPr>
          <p:cNvPr id="66" name="Google Shape;66;p14"/>
          <p:cNvCxnSpPr/>
          <p:nvPr/>
        </p:nvCxnSpPr>
        <p:spPr>
          <a:xfrm>
            <a:off x="-391325" y="1428625"/>
            <a:ext cx="6095700" cy="1261800"/>
          </a:xfrm>
          <a:prstGeom prst="bentConnector3">
            <a:avLst>
              <a:gd name="adj1" fmla="val 11463"/>
            </a:avLst>
          </a:prstGeom>
          <a:noFill/>
          <a:ln w="38100" cap="flat" cmpd="sng">
            <a:solidFill>
              <a:srgbClr val="FFDF00"/>
            </a:solidFill>
            <a:prstDash val="solid"/>
            <a:round/>
            <a:headEnd type="none" w="med" len="med"/>
            <a:tailEnd type="oval" w="med" len="med"/>
          </a:ln>
        </p:spPr>
      </p:cxnSp>
      <p:sp>
        <p:nvSpPr>
          <p:cNvPr id="67" name="Google Shape;67;p14"/>
          <p:cNvSpPr txBox="1">
            <a:spLocks noGrp="1"/>
          </p:cNvSpPr>
          <p:nvPr>
            <p:ph type="body" idx="1"/>
          </p:nvPr>
        </p:nvSpPr>
        <p:spPr>
          <a:xfrm>
            <a:off x="440700" y="1762500"/>
            <a:ext cx="8315400" cy="1074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sz="4800" b="1">
                <a:solidFill>
                  <a:schemeClr val="dk1"/>
                </a:solidFill>
                <a:highlight>
                  <a:srgbClr val="FFFFFF"/>
                </a:highlight>
                <a:latin typeface="Droid Sans"/>
                <a:ea typeface="Droid Sans"/>
                <a:cs typeface="Droid Sans"/>
                <a:sym typeface="Droid Sans"/>
              </a:rPr>
              <a:t>140 </a:t>
            </a:r>
            <a:r>
              <a:rPr lang="it" sz="3600" b="1">
                <a:solidFill>
                  <a:schemeClr val="dk1"/>
                </a:solidFill>
                <a:highlight>
                  <a:srgbClr val="FFFFFF"/>
                </a:highlight>
                <a:latin typeface="Droid Sans"/>
                <a:ea typeface="Droid Sans"/>
                <a:cs typeface="Droid Sans"/>
                <a:sym typeface="Droid Sans"/>
              </a:rPr>
              <a:t>MILIONI DI EURO</a:t>
            </a:r>
            <a:endParaRPr sz="3600">
              <a:solidFill>
                <a:schemeClr val="dk1"/>
              </a:solidFill>
              <a:latin typeface="Droid Sans"/>
              <a:ea typeface="Droid Sans"/>
              <a:cs typeface="Droid Sans"/>
              <a:sym typeface="Droid Sans"/>
            </a:endParaRPr>
          </a:p>
        </p:txBody>
      </p:sp>
      <p:sp>
        <p:nvSpPr>
          <p:cNvPr id="68" name="Google Shape;68;p14"/>
          <p:cNvSpPr txBox="1">
            <a:spLocks noGrp="1"/>
          </p:cNvSpPr>
          <p:nvPr>
            <p:ph type="title"/>
          </p:nvPr>
        </p:nvSpPr>
        <p:spPr>
          <a:xfrm>
            <a:off x="2355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 TOTALE INVESTIMENTI </a:t>
            </a:r>
            <a:endParaRPr sz="3600" b="1">
              <a:solidFill>
                <a:srgbClr val="999999"/>
              </a:solidFill>
              <a:highlight>
                <a:schemeClr val="lt1"/>
              </a:highlight>
              <a:latin typeface="Droid Sans"/>
              <a:ea typeface="Droid Sans"/>
              <a:cs typeface="Droid Sans"/>
              <a:sym typeface="Droid Sans"/>
            </a:endParaRPr>
          </a:p>
        </p:txBody>
      </p:sp>
      <p:cxnSp>
        <p:nvCxnSpPr>
          <p:cNvPr id="69" name="Google Shape;69;p14"/>
          <p:cNvCxnSpPr/>
          <p:nvPr/>
        </p:nvCxnSpPr>
        <p:spPr>
          <a:xfrm>
            <a:off x="-1102375" y="1058475"/>
            <a:ext cx="6782700" cy="0"/>
          </a:xfrm>
          <a:prstGeom prst="straightConnector1">
            <a:avLst/>
          </a:prstGeom>
          <a:noFill/>
          <a:ln w="38100" cap="flat" cmpd="sng">
            <a:solidFill>
              <a:srgbClr val="FF0404"/>
            </a:solidFill>
            <a:prstDash val="solid"/>
            <a:round/>
            <a:headEnd type="none" w="med" len="med"/>
            <a:tailEnd type="oval" w="med" len="med"/>
          </a:ln>
        </p:spPr>
      </p:cxnSp>
      <p:cxnSp>
        <p:nvCxnSpPr>
          <p:cNvPr id="70" name="Google Shape;70;p14"/>
          <p:cNvCxnSpPr/>
          <p:nvPr/>
        </p:nvCxnSpPr>
        <p:spPr>
          <a:xfrm>
            <a:off x="-238925" y="1304875"/>
            <a:ext cx="1460400" cy="289200"/>
          </a:xfrm>
          <a:prstGeom prst="bentConnector3">
            <a:avLst>
              <a:gd name="adj1" fmla="val 45587"/>
            </a:avLst>
          </a:prstGeom>
          <a:noFill/>
          <a:ln w="38100" cap="flat" cmpd="sng">
            <a:solidFill>
              <a:srgbClr val="41B1DC"/>
            </a:solidFill>
            <a:prstDash val="solid"/>
            <a:round/>
            <a:headEnd type="none"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D9F031-4AE0-4388-B110-42420A06A4DA}"/>
              </a:ext>
            </a:extLst>
          </p:cNvPr>
          <p:cNvSpPr>
            <a:spLocks noGrp="1"/>
          </p:cNvSpPr>
          <p:nvPr>
            <p:ph type="title"/>
          </p:nvPr>
        </p:nvSpPr>
        <p:spPr/>
        <p:txBody>
          <a:bodyPr>
            <a:normAutofit fontScale="90000"/>
          </a:bodyPr>
          <a:lstStyle/>
          <a:p>
            <a:endParaRPr lang="it-IT"/>
          </a:p>
        </p:txBody>
      </p:sp>
      <p:sp>
        <p:nvSpPr>
          <p:cNvPr id="3" name="Segnaposto testo 2">
            <a:extLst>
              <a:ext uri="{FF2B5EF4-FFF2-40B4-BE49-F238E27FC236}">
                <a16:creationId xmlns:a16="http://schemas.microsoft.com/office/drawing/2014/main" id="{B6C0EF5E-7602-437A-9027-6173F6B362E0}"/>
              </a:ext>
            </a:extLst>
          </p:cNvPr>
          <p:cNvSpPr>
            <a:spLocks noGrp="1"/>
          </p:cNvSpPr>
          <p:nvPr>
            <p:ph type="body" idx="1"/>
          </p:nvPr>
        </p:nvSpPr>
        <p:spPr/>
        <p:txBody>
          <a:bodyPr/>
          <a:lstStyle/>
          <a:p>
            <a:endParaRPr lang="it-IT" dirty="0"/>
          </a:p>
        </p:txBody>
      </p:sp>
      <p:pic>
        <p:nvPicPr>
          <p:cNvPr id="7" name="Immagine 6">
            <a:extLst>
              <a:ext uri="{FF2B5EF4-FFF2-40B4-BE49-F238E27FC236}">
                <a16:creationId xmlns:a16="http://schemas.microsoft.com/office/drawing/2014/main" id="{908D6A8B-E216-4FAF-9C35-AAA210A58AD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1356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VIA SAMPIERDARENA</a:t>
            </a:r>
            <a:endParaRPr sz="3600" b="1">
              <a:solidFill>
                <a:srgbClr val="999999"/>
              </a:solidFill>
              <a:highlight>
                <a:schemeClr val="lt1"/>
              </a:highlight>
              <a:latin typeface="Droid Sans"/>
              <a:ea typeface="Droid Sans"/>
              <a:cs typeface="Droid Sans"/>
              <a:sym typeface="Droid Sans"/>
            </a:endParaRPr>
          </a:p>
        </p:txBody>
      </p:sp>
      <p:sp>
        <p:nvSpPr>
          <p:cNvPr id="76" name="Google Shape;76;p15"/>
          <p:cNvSpPr txBox="1">
            <a:spLocks noGrp="1"/>
          </p:cNvSpPr>
          <p:nvPr>
            <p:ph type="body" idx="1"/>
          </p:nvPr>
        </p:nvSpPr>
        <p:spPr>
          <a:xfrm>
            <a:off x="387900" y="1343575"/>
            <a:ext cx="4914000" cy="3530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sz="1300">
                <a:solidFill>
                  <a:schemeClr val="dk1"/>
                </a:solidFill>
                <a:highlight>
                  <a:srgbClr val="FFFFFF"/>
                </a:highlight>
                <a:latin typeface="Droid Sans"/>
                <a:ea typeface="Droid Sans"/>
                <a:cs typeface="Droid Sans"/>
                <a:sym typeface="Droid Sans"/>
              </a:rPr>
              <a:t>Progetto di riqualificazione e realizzazione </a:t>
            </a:r>
            <a:r>
              <a:rPr lang="it" sz="1300" b="1">
                <a:solidFill>
                  <a:schemeClr val="dk1"/>
                </a:solidFill>
                <a:highlight>
                  <a:srgbClr val="FFFFFF"/>
                </a:highlight>
                <a:latin typeface="Droid Sans"/>
                <a:ea typeface="Droid Sans"/>
                <a:cs typeface="Droid Sans"/>
                <a:sym typeface="Droid Sans"/>
              </a:rPr>
              <a:t>pista ciclabile</a:t>
            </a:r>
            <a:r>
              <a:rPr lang="it" sz="1300">
                <a:solidFill>
                  <a:schemeClr val="dk1"/>
                </a:solidFill>
                <a:highlight>
                  <a:srgbClr val="FFFFFF"/>
                </a:highlight>
                <a:latin typeface="Droid Sans"/>
                <a:ea typeface="Droid Sans"/>
                <a:cs typeface="Droid Sans"/>
                <a:sym typeface="Droid Sans"/>
              </a:rPr>
              <a:t>, </a:t>
            </a:r>
            <a:r>
              <a:rPr lang="it" sz="1300" b="1">
                <a:solidFill>
                  <a:schemeClr val="dk1"/>
                </a:solidFill>
                <a:highlight>
                  <a:srgbClr val="FFFFFF"/>
                </a:highlight>
                <a:latin typeface="Droid Sans"/>
                <a:ea typeface="Droid Sans"/>
                <a:cs typeface="Droid Sans"/>
                <a:sym typeface="Droid Sans"/>
              </a:rPr>
              <a:t>riqualificazione pedonale</a:t>
            </a:r>
            <a:r>
              <a:rPr lang="it" sz="1300">
                <a:solidFill>
                  <a:schemeClr val="dk1"/>
                </a:solidFill>
                <a:highlight>
                  <a:srgbClr val="FFFFFF"/>
                </a:highlight>
                <a:latin typeface="Droid Sans"/>
                <a:ea typeface="Droid Sans"/>
                <a:cs typeface="Droid Sans"/>
                <a:sym typeface="Droid Sans"/>
              </a:rPr>
              <a:t> dei percorsi storici, tra via Dottesio e piazza Monastero, introduzione di verde pubblico lungo tutto l’asse della via, con alberi e verde orizzontale, in grado di migliorare la vivibilità e mitigare l’effetto “isola di calore” e favorire l’infiltrazione delle acque meteoriche nelle porzioni di suolo de-impermeabilizzato; </a:t>
            </a:r>
            <a:r>
              <a:rPr lang="it" sz="1300" b="1">
                <a:solidFill>
                  <a:schemeClr val="dk1"/>
                </a:solidFill>
                <a:highlight>
                  <a:srgbClr val="FFFFFF"/>
                </a:highlight>
                <a:latin typeface="Droid Sans"/>
                <a:ea typeface="Droid Sans"/>
                <a:cs typeface="Droid Sans"/>
                <a:sym typeface="Droid Sans"/>
              </a:rPr>
              <a:t>nuovo assetto della viabilità</a:t>
            </a:r>
            <a:r>
              <a:rPr lang="it" sz="1300">
                <a:solidFill>
                  <a:schemeClr val="dk1"/>
                </a:solidFill>
                <a:highlight>
                  <a:srgbClr val="FFFFFF"/>
                </a:highlight>
                <a:latin typeface="Droid Sans"/>
                <a:ea typeface="Droid Sans"/>
                <a:cs typeface="Droid Sans"/>
                <a:sym typeface="Droid Sans"/>
              </a:rPr>
              <a:t> pubblica e privata, con corsia dedicata ad un asse per il trasporto pubblico locale elettrico (t.p.l.); corsie per la mobilità locale lenta locale e controviali, razionalizzazione delle aree di sosta dei veicoli; nuove aree attrattive per il transito pedonale, con sedute e potenziamento della pubblica illuminazione; inserimento/predisposizione di un sistema di videosorveglianza.</a:t>
            </a:r>
            <a:endParaRPr sz="1300">
              <a:solidFill>
                <a:schemeClr val="dk1"/>
              </a:solidFill>
              <a:latin typeface="Droid Sans"/>
              <a:ea typeface="Droid Sans"/>
              <a:cs typeface="Droid Sans"/>
              <a:sym typeface="Droid Sans"/>
            </a:endParaRPr>
          </a:p>
        </p:txBody>
      </p:sp>
      <p:pic>
        <p:nvPicPr>
          <p:cNvPr id="77" name="Google Shape;77;p15"/>
          <p:cNvPicPr preferRelativeResize="0"/>
          <p:nvPr/>
        </p:nvPicPr>
        <p:blipFill rotWithShape="1">
          <a:blip r:embed="rId3">
            <a:alphaModFix/>
          </a:blip>
          <a:srcRect l="514" r="48592"/>
          <a:stretch/>
        </p:blipFill>
        <p:spPr>
          <a:xfrm>
            <a:off x="5203200" y="0"/>
            <a:ext cx="3940797" cy="5160891"/>
          </a:xfrm>
          <a:prstGeom prst="rect">
            <a:avLst/>
          </a:prstGeom>
          <a:noFill/>
          <a:ln>
            <a:noFill/>
          </a:ln>
        </p:spPr>
      </p:pic>
      <p:cxnSp>
        <p:nvCxnSpPr>
          <p:cNvPr id="78" name="Google Shape;78;p15"/>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cxnSp>
        <p:nvCxnSpPr>
          <p:cNvPr id="79" name="Google Shape;79;p15"/>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80" name="Google Shape;80;p15"/>
          <p:cNvCxnSpPr/>
          <p:nvPr/>
        </p:nvCxnSpPr>
        <p:spPr>
          <a:xfrm>
            <a:off x="-449625" y="1304875"/>
            <a:ext cx="1947600" cy="0"/>
          </a:xfrm>
          <a:prstGeom prst="straightConnector1">
            <a:avLst/>
          </a:prstGeom>
          <a:noFill/>
          <a:ln w="38100" cap="flat" cmpd="sng">
            <a:solidFill>
              <a:srgbClr val="41B1DC"/>
            </a:solidFill>
            <a:prstDash val="solid"/>
            <a:round/>
            <a:headEnd type="none" w="med" len="med"/>
            <a:tailEnd type="oval" w="med" len="med"/>
          </a:ln>
        </p:spPr>
      </p:cxnSp>
      <p:sp>
        <p:nvSpPr>
          <p:cNvPr id="81" name="Google Shape;81;p15"/>
          <p:cNvSpPr txBox="1">
            <a:spLocks noGrp="1"/>
          </p:cNvSpPr>
          <p:nvPr>
            <p:ph type="body" idx="1"/>
          </p:nvPr>
        </p:nvSpPr>
        <p:spPr>
          <a:xfrm>
            <a:off x="5203200" y="4053950"/>
            <a:ext cx="3709500" cy="80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8,5 milioni di euro</a:t>
            </a:r>
            <a:br>
              <a:rPr lang="it" sz="1400" b="1">
                <a:solidFill>
                  <a:schemeClr val="dk1"/>
                </a:solidFill>
                <a:highlight>
                  <a:srgbClr val="FFFFFF"/>
                </a:highlight>
                <a:latin typeface="Droid Sans"/>
                <a:ea typeface="Droid Sans"/>
                <a:cs typeface="Droid Sans"/>
                <a:sym typeface="Droid Sans"/>
              </a:rPr>
            </a:br>
            <a:r>
              <a:rPr lang="it" sz="1400" b="1">
                <a:solidFill>
                  <a:schemeClr val="dk1"/>
                </a:solidFill>
                <a:highlight>
                  <a:srgbClr val="FFFFFF"/>
                </a:highlight>
                <a:latin typeface="Droid Sans"/>
                <a:ea typeface="Droid Sans"/>
                <a:cs typeface="Droid Sans"/>
                <a:sym typeface="Droid Sans"/>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387900" y="1380875"/>
            <a:ext cx="4707600" cy="3123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sz="1300">
                <a:solidFill>
                  <a:schemeClr val="dk1"/>
                </a:solidFill>
                <a:highlight>
                  <a:srgbClr val="FFFFFF"/>
                </a:highlight>
                <a:latin typeface="Droid Sans"/>
                <a:ea typeface="Droid Sans"/>
                <a:cs typeface="Droid Sans"/>
                <a:sym typeface="Droid Sans"/>
              </a:rPr>
              <a:t>Acquisto e recupero </a:t>
            </a:r>
            <a:r>
              <a:rPr lang="it" sz="1300" b="1">
                <a:solidFill>
                  <a:schemeClr val="dk1"/>
                </a:solidFill>
                <a:highlight>
                  <a:srgbClr val="FFFFFF"/>
                </a:highlight>
                <a:latin typeface="Droid Sans"/>
                <a:ea typeface="Droid Sans"/>
                <a:cs typeface="Droid Sans"/>
                <a:sym typeface="Droid Sans"/>
              </a:rPr>
              <a:t>immobile storico</a:t>
            </a:r>
            <a:r>
              <a:rPr lang="it" sz="1300">
                <a:solidFill>
                  <a:schemeClr val="dk1"/>
                </a:solidFill>
                <a:highlight>
                  <a:srgbClr val="FFFFFF"/>
                </a:highlight>
                <a:latin typeface="Droid Sans"/>
                <a:ea typeface="Droid Sans"/>
                <a:cs typeface="Droid Sans"/>
                <a:sym typeface="Droid Sans"/>
              </a:rPr>
              <a:t> e affreschi dello </a:t>
            </a:r>
            <a:r>
              <a:rPr lang="it" sz="1300" b="1">
                <a:solidFill>
                  <a:schemeClr val="dk1"/>
                </a:solidFill>
                <a:highlight>
                  <a:srgbClr val="FFFFFF"/>
                </a:highlight>
                <a:latin typeface="Droid Sans"/>
                <a:ea typeface="Droid Sans"/>
                <a:cs typeface="Droid Sans"/>
                <a:sym typeface="Droid Sans"/>
              </a:rPr>
              <a:t>Strozzi</a:t>
            </a:r>
            <a:r>
              <a:rPr lang="it" sz="1300">
                <a:solidFill>
                  <a:schemeClr val="dk1"/>
                </a:solidFill>
                <a:highlight>
                  <a:srgbClr val="FFFFFF"/>
                </a:highlight>
                <a:latin typeface="Droid Sans"/>
                <a:ea typeface="Droid Sans"/>
                <a:cs typeface="Droid Sans"/>
                <a:sym typeface="Droid Sans"/>
              </a:rPr>
              <a:t>. Adeguamento interno e messa a norma impianti elettrici, termo meccanici, idraulici in relazione alla rifunzionalizzazione per visite guidate con </a:t>
            </a:r>
            <a:r>
              <a:rPr lang="it" sz="1300" b="1">
                <a:solidFill>
                  <a:schemeClr val="dk1"/>
                </a:solidFill>
                <a:highlight>
                  <a:srgbClr val="FFFFFF"/>
                </a:highlight>
                <a:latin typeface="Droid Sans"/>
                <a:ea typeface="Droid Sans"/>
                <a:cs typeface="Droid Sans"/>
                <a:sym typeface="Droid Sans"/>
              </a:rPr>
              <a:t>finalità educative/scolastiche</a:t>
            </a:r>
            <a:r>
              <a:rPr lang="it" sz="1300">
                <a:solidFill>
                  <a:schemeClr val="dk1"/>
                </a:solidFill>
                <a:highlight>
                  <a:srgbClr val="FFFFFF"/>
                </a:highlight>
                <a:latin typeface="Droid Sans"/>
                <a:ea typeface="Droid Sans"/>
                <a:cs typeface="Droid Sans"/>
                <a:sym typeface="Droid Sans"/>
              </a:rPr>
              <a:t>, culturali, utilizzo degli spazi per eventi/esposizioni museali, aule per formazione, caffè, spazi aperti alla città; inserimento </a:t>
            </a:r>
            <a:r>
              <a:rPr lang="it" sz="1300" b="1">
                <a:solidFill>
                  <a:schemeClr val="dk1"/>
                </a:solidFill>
                <a:highlight>
                  <a:srgbClr val="FFFFFF"/>
                </a:highlight>
                <a:latin typeface="Droid Sans"/>
                <a:ea typeface="Droid Sans"/>
                <a:cs typeface="Droid Sans"/>
                <a:sym typeface="Droid Sans"/>
              </a:rPr>
              <a:t>collegamento verticale</a:t>
            </a:r>
            <a:r>
              <a:rPr lang="it" sz="1300">
                <a:solidFill>
                  <a:schemeClr val="dk1"/>
                </a:solidFill>
                <a:highlight>
                  <a:srgbClr val="FFFFFF"/>
                </a:highlight>
                <a:latin typeface="Droid Sans"/>
                <a:ea typeface="Droid Sans"/>
                <a:cs typeface="Droid Sans"/>
                <a:sym typeface="Droid Sans"/>
              </a:rPr>
              <a:t> meccanizzato esterno su via Rolando per accessibilità a persone disabili; recupero e rifacimento infissi, balaustre, pavimentazione terrazzo esterno; restauro degli affreschi; restauro pavimenti in graniglia alla genovese; ripristino volte crollate al secondo piano; nuova distribuzione spazi interni con creazione di nuovi servizi igienici.</a:t>
            </a:r>
            <a:endParaRPr sz="1300">
              <a:solidFill>
                <a:schemeClr val="dk1"/>
              </a:solidFill>
              <a:latin typeface="Droid Sans"/>
              <a:ea typeface="Droid Sans"/>
              <a:cs typeface="Droid Sans"/>
              <a:sym typeface="Droid Sans"/>
            </a:endParaRPr>
          </a:p>
        </p:txBody>
      </p:sp>
      <p:pic>
        <p:nvPicPr>
          <p:cNvPr id="87" name="Google Shape;87;p16"/>
          <p:cNvPicPr preferRelativeResize="0"/>
          <p:nvPr/>
        </p:nvPicPr>
        <p:blipFill rotWithShape="1">
          <a:blip r:embed="rId3">
            <a:alphaModFix/>
          </a:blip>
          <a:srcRect l="34156" r="14710"/>
          <a:stretch/>
        </p:blipFill>
        <p:spPr>
          <a:xfrm>
            <a:off x="5203200" y="0"/>
            <a:ext cx="3940799" cy="5160890"/>
          </a:xfrm>
          <a:prstGeom prst="rect">
            <a:avLst/>
          </a:prstGeom>
          <a:noFill/>
          <a:ln>
            <a:noFill/>
          </a:ln>
        </p:spPr>
      </p:pic>
      <p:cxnSp>
        <p:nvCxnSpPr>
          <p:cNvPr id="88" name="Google Shape;88;p16"/>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sp>
        <p:nvSpPr>
          <p:cNvPr id="89" name="Google Shape;89;p16"/>
          <p:cNvSpPr txBox="1">
            <a:spLocks noGrp="1"/>
          </p:cNvSpPr>
          <p:nvPr>
            <p:ph type="body" idx="1"/>
          </p:nvPr>
        </p:nvSpPr>
        <p:spPr>
          <a:xfrm>
            <a:off x="5203200" y="4053950"/>
            <a:ext cx="3709500" cy="80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4 milioni di euro</a:t>
            </a:r>
            <a:br>
              <a:rPr lang="it" sz="1400" b="1">
                <a:solidFill>
                  <a:schemeClr val="dk1"/>
                </a:solidFill>
                <a:highlight>
                  <a:srgbClr val="FFFFFF"/>
                </a:highlight>
                <a:latin typeface="Droid Sans"/>
                <a:ea typeface="Droid Sans"/>
                <a:cs typeface="Droid Sans"/>
                <a:sym typeface="Droid Sans"/>
              </a:rPr>
            </a:br>
            <a:r>
              <a:rPr lang="it" sz="1400" b="1">
                <a:solidFill>
                  <a:schemeClr val="dk1"/>
                </a:solidFill>
                <a:highlight>
                  <a:srgbClr val="FFFFFF"/>
                </a:highlight>
                <a:latin typeface="Droid Sans"/>
                <a:ea typeface="Droid Sans"/>
                <a:cs typeface="Droid Sans"/>
                <a:sym typeface="Droid Sans"/>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sp>
        <p:nvSpPr>
          <p:cNvPr id="90" name="Google Shape;9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PALAZZO CARPANETO</a:t>
            </a:r>
            <a:endParaRPr sz="3600" b="1">
              <a:solidFill>
                <a:srgbClr val="999999"/>
              </a:solidFill>
              <a:highlight>
                <a:schemeClr val="lt1"/>
              </a:highlight>
              <a:latin typeface="Droid Sans"/>
              <a:ea typeface="Droid Sans"/>
              <a:cs typeface="Droid Sans"/>
              <a:sym typeface="Droid Sans"/>
            </a:endParaRPr>
          </a:p>
        </p:txBody>
      </p:sp>
      <p:cxnSp>
        <p:nvCxnSpPr>
          <p:cNvPr id="91" name="Google Shape;91;p16"/>
          <p:cNvCxnSpPr/>
          <p:nvPr/>
        </p:nvCxnSpPr>
        <p:spPr>
          <a:xfrm>
            <a:off x="-238925" y="1058475"/>
            <a:ext cx="6774600" cy="0"/>
          </a:xfrm>
          <a:prstGeom prst="straightConnector1">
            <a:avLst/>
          </a:prstGeom>
          <a:noFill/>
          <a:ln w="38100" cap="flat" cmpd="sng">
            <a:solidFill>
              <a:srgbClr val="FF0404"/>
            </a:solidFill>
            <a:prstDash val="solid"/>
            <a:round/>
            <a:headEnd type="none" w="med" len="med"/>
            <a:tailEnd type="oval" w="med" len="med"/>
          </a:ln>
        </p:spPr>
      </p:cxnSp>
      <p:cxnSp>
        <p:nvCxnSpPr>
          <p:cNvPr id="92" name="Google Shape;92;p16"/>
          <p:cNvCxnSpPr/>
          <p:nvPr/>
        </p:nvCxnSpPr>
        <p:spPr>
          <a:xfrm>
            <a:off x="-449625" y="1304875"/>
            <a:ext cx="1947600" cy="0"/>
          </a:xfrm>
          <a:prstGeom prst="straightConnector1">
            <a:avLst/>
          </a:prstGeom>
          <a:noFill/>
          <a:ln w="38100" cap="flat" cmpd="sng">
            <a:solidFill>
              <a:srgbClr val="41B1DC"/>
            </a:solidFill>
            <a:prstDash val="solid"/>
            <a:round/>
            <a:headEnd type="none" w="med" len="med"/>
            <a:tailEnd type="oval"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VIA DEL CAMPASSO</a:t>
            </a:r>
            <a:endParaRPr sz="3600" b="1">
              <a:solidFill>
                <a:srgbClr val="999999"/>
              </a:solidFill>
              <a:highlight>
                <a:schemeClr val="lt1"/>
              </a:highlight>
              <a:latin typeface="Droid Sans"/>
              <a:ea typeface="Droid Sans"/>
              <a:cs typeface="Droid Sans"/>
              <a:sym typeface="Droid Sans"/>
            </a:endParaRPr>
          </a:p>
        </p:txBody>
      </p:sp>
      <p:sp>
        <p:nvSpPr>
          <p:cNvPr id="98" name="Google Shape;98;p17"/>
          <p:cNvSpPr txBox="1">
            <a:spLocks noGrp="1"/>
          </p:cNvSpPr>
          <p:nvPr>
            <p:ph type="body" idx="1"/>
          </p:nvPr>
        </p:nvSpPr>
        <p:spPr>
          <a:xfrm>
            <a:off x="387900" y="1381075"/>
            <a:ext cx="3591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400">
                <a:solidFill>
                  <a:schemeClr val="dk1"/>
                </a:solidFill>
                <a:highlight>
                  <a:srgbClr val="FFFFFF"/>
                </a:highlight>
                <a:latin typeface="Droid Sans"/>
                <a:ea typeface="Droid Sans"/>
                <a:cs typeface="Droid Sans"/>
                <a:sym typeface="Droid Sans"/>
              </a:rPr>
              <a:t>Nuova strada per il </a:t>
            </a:r>
            <a:r>
              <a:rPr lang="it" sz="1400" b="1">
                <a:solidFill>
                  <a:schemeClr val="dk1"/>
                </a:solidFill>
                <a:highlight>
                  <a:srgbClr val="FFFFFF"/>
                </a:highlight>
                <a:latin typeface="Droid Sans"/>
                <a:ea typeface="Droid Sans"/>
                <a:cs typeface="Droid Sans"/>
                <a:sym typeface="Droid Sans"/>
              </a:rPr>
              <a:t>collegamento</a:t>
            </a:r>
            <a:r>
              <a:rPr lang="it" sz="1400">
                <a:solidFill>
                  <a:schemeClr val="dk1"/>
                </a:solidFill>
                <a:highlight>
                  <a:srgbClr val="FFFFFF"/>
                </a:highlight>
                <a:latin typeface="Droid Sans"/>
                <a:ea typeface="Droid Sans"/>
                <a:cs typeface="Droid Sans"/>
                <a:sym typeface="Droid Sans"/>
              </a:rPr>
              <a:t> tra la zona del Campasso e Brin, sistemazione e </a:t>
            </a:r>
            <a:r>
              <a:rPr lang="it" sz="1400" b="1">
                <a:solidFill>
                  <a:schemeClr val="dk1"/>
                </a:solidFill>
                <a:highlight>
                  <a:srgbClr val="FFFFFF"/>
                </a:highlight>
                <a:latin typeface="Droid Sans"/>
                <a:ea typeface="Droid Sans"/>
                <a:cs typeface="Droid Sans"/>
                <a:sym typeface="Droid Sans"/>
              </a:rPr>
              <a:t>rifunzionalizzazione</a:t>
            </a:r>
            <a:r>
              <a:rPr lang="it" sz="1400">
                <a:solidFill>
                  <a:schemeClr val="dk1"/>
                </a:solidFill>
                <a:highlight>
                  <a:srgbClr val="FFFFFF"/>
                </a:highlight>
                <a:latin typeface="Droid Sans"/>
                <a:ea typeface="Droid Sans"/>
                <a:cs typeface="Droid Sans"/>
                <a:sym typeface="Droid Sans"/>
              </a:rPr>
              <a:t> dell’area ubicata in adiacenza al nuovo parco Ferroviario del Campasso, (il cui progetto rientra nel più ampio ambito del nodo ferroviario del terzo valico AV-AC Milano Genova), conformemente alle previsioni di interesse pubblico contemplate dal Masterplan Boeri, con una vocazione per </a:t>
            </a:r>
            <a:r>
              <a:rPr lang="it" sz="1400" b="1">
                <a:solidFill>
                  <a:schemeClr val="dk1"/>
                </a:solidFill>
                <a:highlight>
                  <a:srgbClr val="FFFFFF"/>
                </a:highlight>
                <a:latin typeface="Droid Sans"/>
                <a:ea typeface="Droid Sans"/>
                <a:cs typeface="Droid Sans"/>
                <a:sym typeface="Droid Sans"/>
              </a:rPr>
              <a:t>servizi</a:t>
            </a:r>
            <a:r>
              <a:rPr lang="it" sz="1400">
                <a:solidFill>
                  <a:schemeClr val="dk1"/>
                </a:solidFill>
                <a:highlight>
                  <a:srgbClr val="FFFFFF"/>
                </a:highlight>
                <a:latin typeface="Droid Sans"/>
                <a:ea typeface="Droid Sans"/>
                <a:cs typeface="Droid Sans"/>
                <a:sym typeface="Droid Sans"/>
              </a:rPr>
              <a:t> ed </a:t>
            </a:r>
            <a:r>
              <a:rPr lang="it" sz="1400" b="1">
                <a:solidFill>
                  <a:schemeClr val="dk1"/>
                </a:solidFill>
                <a:highlight>
                  <a:srgbClr val="FFFFFF"/>
                </a:highlight>
                <a:latin typeface="Droid Sans"/>
                <a:ea typeface="Droid Sans"/>
                <a:cs typeface="Droid Sans"/>
                <a:sym typeface="Droid Sans"/>
              </a:rPr>
              <a:t>impiantistica sportiva</a:t>
            </a:r>
            <a:r>
              <a:rPr lang="it" sz="1400">
                <a:solidFill>
                  <a:schemeClr val="dk1"/>
                </a:solidFill>
                <a:highlight>
                  <a:srgbClr val="FFFFFF"/>
                </a:highlight>
                <a:latin typeface="Droid Sans"/>
                <a:ea typeface="Droid Sans"/>
                <a:cs typeface="Droid Sans"/>
                <a:sym typeface="Droid Sans"/>
              </a:rPr>
              <a:t>, attualmente in fase di esecuzione.</a:t>
            </a:r>
            <a:endParaRPr sz="1400">
              <a:solidFill>
                <a:schemeClr val="dk1"/>
              </a:solidFill>
              <a:latin typeface="Droid Sans"/>
              <a:ea typeface="Droid Sans"/>
              <a:cs typeface="Droid Sans"/>
              <a:sym typeface="Droid Sans"/>
            </a:endParaRPr>
          </a:p>
        </p:txBody>
      </p:sp>
      <p:pic>
        <p:nvPicPr>
          <p:cNvPr id="99" name="Google Shape;99;p17"/>
          <p:cNvPicPr preferRelativeResize="0"/>
          <p:nvPr/>
        </p:nvPicPr>
        <p:blipFill rotWithShape="1">
          <a:blip r:embed="rId3">
            <a:alphaModFix/>
          </a:blip>
          <a:srcRect l="24436" r="24431"/>
          <a:stretch/>
        </p:blipFill>
        <p:spPr>
          <a:xfrm>
            <a:off x="5203200" y="0"/>
            <a:ext cx="3940799" cy="5160890"/>
          </a:xfrm>
          <a:prstGeom prst="rect">
            <a:avLst/>
          </a:prstGeom>
          <a:noFill/>
          <a:ln>
            <a:noFill/>
          </a:ln>
        </p:spPr>
      </p:pic>
      <p:cxnSp>
        <p:nvCxnSpPr>
          <p:cNvPr id="100" name="Google Shape;100;p17"/>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cxnSp>
        <p:nvCxnSpPr>
          <p:cNvPr id="101" name="Google Shape;101;p17"/>
          <p:cNvCxnSpPr/>
          <p:nvPr/>
        </p:nvCxnSpPr>
        <p:spPr>
          <a:xfrm>
            <a:off x="-449625" y="1304875"/>
            <a:ext cx="1947600" cy="0"/>
          </a:xfrm>
          <a:prstGeom prst="straightConnector1">
            <a:avLst/>
          </a:prstGeom>
          <a:noFill/>
          <a:ln w="38100" cap="flat" cmpd="sng">
            <a:solidFill>
              <a:srgbClr val="41B1DC"/>
            </a:solidFill>
            <a:prstDash val="solid"/>
            <a:round/>
            <a:headEnd type="none" w="med" len="med"/>
            <a:tailEnd type="oval" w="med" len="med"/>
          </a:ln>
        </p:spPr>
      </p:cxnSp>
      <p:cxnSp>
        <p:nvCxnSpPr>
          <p:cNvPr id="102" name="Google Shape;102;p17"/>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sp>
        <p:nvSpPr>
          <p:cNvPr id="103" name="Google Shape;103;p17"/>
          <p:cNvSpPr txBox="1">
            <a:spLocks noGrp="1"/>
          </p:cNvSpPr>
          <p:nvPr>
            <p:ph type="body" idx="1"/>
          </p:nvPr>
        </p:nvSpPr>
        <p:spPr>
          <a:xfrm>
            <a:off x="5203200" y="4125025"/>
            <a:ext cx="3709500" cy="1035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14,3 milioni di euro</a:t>
            </a:r>
            <a:r>
              <a:rPr lang="it" sz="1100">
                <a:solidFill>
                  <a:schemeClr val="dk1"/>
                </a:solidFill>
                <a:highlight>
                  <a:srgbClr val="FFFFFF"/>
                </a:highlight>
                <a:latin typeface="Calibri"/>
                <a:ea typeface="Calibri"/>
                <a:cs typeface="Calibri"/>
                <a:sym typeface="Calibri"/>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cxnSp>
        <p:nvCxnSpPr>
          <p:cNvPr id="104" name="Google Shape;104;p17"/>
          <p:cNvCxnSpPr/>
          <p:nvPr/>
        </p:nvCxnSpPr>
        <p:spPr>
          <a:xfrm rot="10800000">
            <a:off x="7312475" y="1058475"/>
            <a:ext cx="2009100" cy="0"/>
          </a:xfrm>
          <a:prstGeom prst="straightConnector1">
            <a:avLst/>
          </a:prstGeom>
          <a:noFill/>
          <a:ln w="38100" cap="flat" cmpd="sng">
            <a:solidFill>
              <a:srgbClr val="41B1DC"/>
            </a:solidFill>
            <a:prstDash val="solid"/>
            <a:round/>
            <a:headEnd type="none" w="med" len="med"/>
            <a:tailEnd type="oval" w="med" len="med"/>
          </a:ln>
        </p:spPr>
      </p:cxnSp>
      <p:sp>
        <p:nvSpPr>
          <p:cNvPr id="105" name="Google Shape;105;p17"/>
          <p:cNvSpPr txBox="1">
            <a:spLocks noGrp="1"/>
          </p:cNvSpPr>
          <p:nvPr>
            <p:ph type="body" idx="1"/>
          </p:nvPr>
        </p:nvSpPr>
        <p:spPr>
          <a:xfrm>
            <a:off x="7228500" y="412300"/>
            <a:ext cx="1915500" cy="420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t" sz="1400" b="1">
                <a:solidFill>
                  <a:srgbClr val="222222"/>
                </a:solidFill>
                <a:highlight>
                  <a:srgbClr val="FFFFFF"/>
                </a:highlight>
                <a:latin typeface="Calibri"/>
                <a:ea typeface="Calibri"/>
                <a:cs typeface="Calibri"/>
                <a:sym typeface="Calibri"/>
              </a:rPr>
              <a:t> Riqualificazione </a:t>
            </a:r>
            <a:br>
              <a:rPr lang="it" sz="1400" b="1">
                <a:solidFill>
                  <a:srgbClr val="222222"/>
                </a:solidFill>
                <a:highlight>
                  <a:srgbClr val="FFFFFF"/>
                </a:highlight>
                <a:latin typeface="Calibri"/>
                <a:ea typeface="Calibri"/>
                <a:cs typeface="Calibri"/>
                <a:sym typeface="Calibri"/>
              </a:rPr>
            </a:br>
            <a:r>
              <a:rPr lang="it" sz="1400" b="1">
                <a:solidFill>
                  <a:srgbClr val="222222"/>
                </a:solidFill>
                <a:highlight>
                  <a:srgbClr val="FFFFFF"/>
                </a:highlight>
                <a:latin typeface="Calibri"/>
                <a:ea typeface="Calibri"/>
                <a:cs typeface="Calibri"/>
                <a:sym typeface="Calibri"/>
              </a:rPr>
              <a:t> ex area ferroviaria</a:t>
            </a:r>
            <a:endParaRPr sz="1400" b="1">
              <a:solidFill>
                <a:srgbClr val="222222"/>
              </a:solidFill>
              <a:highlight>
                <a:srgbClr val="FFFFFF"/>
              </a:highlight>
              <a:latin typeface="Calibri"/>
              <a:ea typeface="Calibri"/>
              <a:cs typeface="Calibri"/>
              <a:sym typeface="Calibri"/>
            </a:endParaRPr>
          </a:p>
          <a:p>
            <a:pPr marL="0" lvl="0" indent="0" algn="r" rtl="0">
              <a:spcBef>
                <a:spcPts val="1200"/>
              </a:spcBef>
              <a:spcAft>
                <a:spcPts val="1200"/>
              </a:spcAft>
              <a:buNone/>
            </a:pPr>
            <a:r>
              <a:rPr lang="it" sz="1400" b="1">
                <a:solidFill>
                  <a:srgbClr val="222222"/>
                </a:solidFill>
                <a:highlight>
                  <a:srgbClr val="FFFFFF"/>
                </a:highlight>
                <a:latin typeface="Calibri"/>
                <a:ea typeface="Calibri"/>
                <a:cs typeface="Calibri"/>
                <a:sym typeface="Calibri"/>
              </a:rPr>
              <a:t> 38.000 mq</a:t>
            </a:r>
            <a:endParaRPr sz="1400" b="1">
              <a:solidFill>
                <a:schemeClr val="dk1"/>
              </a:solidFill>
              <a:latin typeface="Droid Sans"/>
              <a:ea typeface="Droid Sans"/>
              <a:cs typeface="Droid Sans"/>
              <a:sym typeface="Droid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body" idx="1"/>
          </p:nvPr>
        </p:nvSpPr>
        <p:spPr>
          <a:xfrm>
            <a:off x="387900" y="2583875"/>
            <a:ext cx="3591600" cy="1844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it" sz="1400">
                <a:solidFill>
                  <a:srgbClr val="222222"/>
                </a:solidFill>
                <a:highlight>
                  <a:srgbClr val="FFFFFF"/>
                </a:highlight>
                <a:latin typeface="Droid Sans"/>
                <a:ea typeface="Droid Sans"/>
                <a:cs typeface="Droid Sans"/>
                <a:sym typeface="Droid Sans"/>
              </a:rPr>
              <a:t>Risistemazione dell’attuale </a:t>
            </a:r>
            <a:r>
              <a:rPr lang="it" sz="1400" b="1">
                <a:solidFill>
                  <a:srgbClr val="222222"/>
                </a:solidFill>
                <a:highlight>
                  <a:srgbClr val="FFFFFF"/>
                </a:highlight>
                <a:latin typeface="Droid Sans"/>
                <a:ea typeface="Droid Sans"/>
                <a:cs typeface="Droid Sans"/>
                <a:sym typeface="Droid Sans"/>
              </a:rPr>
              <a:t>viabilità</a:t>
            </a:r>
            <a:r>
              <a:rPr lang="it" sz="1400">
                <a:solidFill>
                  <a:srgbClr val="222222"/>
                </a:solidFill>
                <a:highlight>
                  <a:srgbClr val="FFFFFF"/>
                </a:highlight>
                <a:latin typeface="Droid Sans"/>
                <a:ea typeface="Droid Sans"/>
                <a:cs typeface="Droid Sans"/>
                <a:sym typeface="Droid Sans"/>
              </a:rPr>
              <a:t>, efficientamento </a:t>
            </a:r>
            <a:r>
              <a:rPr lang="it" sz="1400" b="1">
                <a:solidFill>
                  <a:srgbClr val="222222"/>
                </a:solidFill>
                <a:highlight>
                  <a:srgbClr val="FFFFFF"/>
                </a:highlight>
                <a:latin typeface="Droid Sans"/>
                <a:ea typeface="Droid Sans"/>
                <a:cs typeface="Droid Sans"/>
                <a:sym typeface="Droid Sans"/>
              </a:rPr>
              <a:t>illuminazione pubblica</a:t>
            </a:r>
            <a:r>
              <a:rPr lang="it" sz="1400">
                <a:solidFill>
                  <a:srgbClr val="222222"/>
                </a:solidFill>
                <a:highlight>
                  <a:srgbClr val="FFFFFF"/>
                </a:highlight>
                <a:latin typeface="Droid Sans"/>
                <a:ea typeface="Droid Sans"/>
                <a:cs typeface="Droid Sans"/>
                <a:sym typeface="Droid Sans"/>
              </a:rPr>
              <a:t>, demolizione di una porzione dell’edificio su via Spaventa per </a:t>
            </a:r>
            <a:r>
              <a:rPr lang="it" sz="1400" b="1">
                <a:solidFill>
                  <a:srgbClr val="222222"/>
                </a:solidFill>
                <a:highlight>
                  <a:srgbClr val="FFFFFF"/>
                </a:highlight>
                <a:latin typeface="Droid Sans"/>
                <a:ea typeface="Droid Sans"/>
                <a:cs typeface="Droid Sans"/>
                <a:sym typeface="Droid Sans"/>
              </a:rPr>
              <a:t>nuovo accesso</a:t>
            </a:r>
            <a:r>
              <a:rPr lang="it" sz="1400">
                <a:solidFill>
                  <a:srgbClr val="222222"/>
                </a:solidFill>
                <a:highlight>
                  <a:srgbClr val="FFFFFF"/>
                </a:highlight>
                <a:latin typeface="Droid Sans"/>
                <a:ea typeface="Droid Sans"/>
                <a:cs typeface="Droid Sans"/>
                <a:sym typeface="Droid Sans"/>
              </a:rPr>
              <a:t> all’area, recupero della palazzina corpo A per </a:t>
            </a:r>
            <a:r>
              <a:rPr lang="it" sz="1400" b="1">
                <a:solidFill>
                  <a:srgbClr val="222222"/>
                </a:solidFill>
                <a:highlight>
                  <a:srgbClr val="FFFFFF"/>
                </a:highlight>
                <a:latin typeface="Droid Sans"/>
                <a:ea typeface="Droid Sans"/>
                <a:cs typeface="Droid Sans"/>
                <a:sym typeface="Droid Sans"/>
              </a:rPr>
              <a:t>nuova scuola</a:t>
            </a:r>
            <a:r>
              <a:rPr lang="it" sz="1400">
                <a:solidFill>
                  <a:srgbClr val="222222"/>
                </a:solidFill>
                <a:highlight>
                  <a:srgbClr val="FFFFFF"/>
                </a:highlight>
                <a:latin typeface="Droid Sans"/>
                <a:ea typeface="Droid Sans"/>
                <a:cs typeface="Droid Sans"/>
                <a:sym typeface="Droid Sans"/>
              </a:rPr>
              <a:t> Gilberto Govi, spazi per </a:t>
            </a:r>
            <a:r>
              <a:rPr lang="it" sz="1400" b="1">
                <a:solidFill>
                  <a:srgbClr val="222222"/>
                </a:solidFill>
                <a:highlight>
                  <a:srgbClr val="FFFFFF"/>
                </a:highlight>
                <a:latin typeface="Droid Sans"/>
                <a:ea typeface="Droid Sans"/>
                <a:cs typeface="Droid Sans"/>
                <a:sym typeface="Droid Sans"/>
              </a:rPr>
              <a:t>sport</a:t>
            </a:r>
            <a:r>
              <a:rPr lang="it" sz="1400">
                <a:solidFill>
                  <a:srgbClr val="222222"/>
                </a:solidFill>
                <a:highlight>
                  <a:srgbClr val="FFFFFF"/>
                </a:highlight>
                <a:latin typeface="Droid Sans"/>
                <a:ea typeface="Droid Sans"/>
                <a:cs typeface="Droid Sans"/>
                <a:sym typeface="Droid Sans"/>
              </a:rPr>
              <a:t> nell’edificio corpo B.</a:t>
            </a:r>
            <a:endParaRPr sz="1400">
              <a:solidFill>
                <a:schemeClr val="dk1"/>
              </a:solidFill>
              <a:latin typeface="Droid Sans"/>
              <a:ea typeface="Droid Sans"/>
              <a:cs typeface="Droid Sans"/>
              <a:sym typeface="Droid Sans"/>
            </a:endParaRPr>
          </a:p>
        </p:txBody>
      </p:sp>
      <p:pic>
        <p:nvPicPr>
          <p:cNvPr id="111" name="Google Shape;111;p18"/>
          <p:cNvPicPr preferRelativeResize="0"/>
          <p:nvPr/>
        </p:nvPicPr>
        <p:blipFill rotWithShape="1">
          <a:blip r:embed="rId3">
            <a:alphaModFix/>
          </a:blip>
          <a:srcRect l="986" r="47880"/>
          <a:stretch/>
        </p:blipFill>
        <p:spPr>
          <a:xfrm>
            <a:off x="5203200" y="-8700"/>
            <a:ext cx="3940799" cy="5160890"/>
          </a:xfrm>
          <a:prstGeom prst="rect">
            <a:avLst/>
          </a:prstGeom>
          <a:noFill/>
          <a:ln>
            <a:noFill/>
          </a:ln>
        </p:spPr>
      </p:pic>
      <p:cxnSp>
        <p:nvCxnSpPr>
          <p:cNvPr id="112" name="Google Shape;112;p18"/>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sp>
        <p:nvSpPr>
          <p:cNvPr id="113" name="Google Shape;11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EX MERCATO OVOAVICOLO</a:t>
            </a:r>
            <a:endParaRPr sz="3600" b="1">
              <a:solidFill>
                <a:srgbClr val="999999"/>
              </a:solidFill>
              <a:highlight>
                <a:schemeClr val="lt1"/>
              </a:highlight>
              <a:latin typeface="Droid Sans"/>
              <a:ea typeface="Droid Sans"/>
              <a:cs typeface="Droid Sans"/>
              <a:sym typeface="Droid Sans"/>
            </a:endParaRPr>
          </a:p>
        </p:txBody>
      </p:sp>
      <p:cxnSp>
        <p:nvCxnSpPr>
          <p:cNvPr id="114" name="Google Shape;114;p18"/>
          <p:cNvCxnSpPr/>
          <p:nvPr/>
        </p:nvCxnSpPr>
        <p:spPr>
          <a:xfrm>
            <a:off x="-238925" y="1058475"/>
            <a:ext cx="6774600" cy="0"/>
          </a:xfrm>
          <a:prstGeom prst="straightConnector1">
            <a:avLst/>
          </a:prstGeom>
          <a:noFill/>
          <a:ln w="38100" cap="flat" cmpd="sng">
            <a:solidFill>
              <a:srgbClr val="FF0404"/>
            </a:solidFill>
            <a:prstDash val="solid"/>
            <a:round/>
            <a:headEnd type="none" w="med" len="med"/>
            <a:tailEnd type="oval" w="med" len="med"/>
          </a:ln>
        </p:spPr>
      </p:cxnSp>
      <p:cxnSp>
        <p:nvCxnSpPr>
          <p:cNvPr id="115" name="Google Shape;115;p18"/>
          <p:cNvCxnSpPr/>
          <p:nvPr/>
        </p:nvCxnSpPr>
        <p:spPr>
          <a:xfrm>
            <a:off x="-238925" y="1304875"/>
            <a:ext cx="1611300" cy="1269600"/>
          </a:xfrm>
          <a:prstGeom prst="bentConnector3">
            <a:avLst>
              <a:gd name="adj1" fmla="val 43837"/>
            </a:avLst>
          </a:prstGeom>
          <a:noFill/>
          <a:ln w="38100" cap="flat" cmpd="sng">
            <a:solidFill>
              <a:srgbClr val="41B1DC"/>
            </a:solidFill>
            <a:prstDash val="solid"/>
            <a:round/>
            <a:headEnd type="none" w="med" len="med"/>
            <a:tailEnd type="oval" w="med" len="med"/>
          </a:ln>
        </p:spPr>
      </p:cxnSp>
      <p:sp>
        <p:nvSpPr>
          <p:cNvPr id="116" name="Google Shape;116;p18"/>
          <p:cNvSpPr txBox="1">
            <a:spLocks noGrp="1"/>
          </p:cNvSpPr>
          <p:nvPr>
            <p:ph type="body" idx="1"/>
          </p:nvPr>
        </p:nvSpPr>
        <p:spPr>
          <a:xfrm>
            <a:off x="5203200" y="4053950"/>
            <a:ext cx="3709500" cy="80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6 milioni di euro</a:t>
            </a:r>
            <a:br>
              <a:rPr lang="it" sz="1400" b="1">
                <a:solidFill>
                  <a:schemeClr val="dk1"/>
                </a:solidFill>
                <a:highlight>
                  <a:srgbClr val="FFFFFF"/>
                </a:highlight>
                <a:latin typeface="Droid Sans"/>
                <a:ea typeface="Droid Sans"/>
                <a:cs typeface="Droid Sans"/>
                <a:sym typeface="Droid Sans"/>
              </a:rPr>
            </a:br>
            <a:r>
              <a:rPr lang="it" sz="1400" b="1">
                <a:solidFill>
                  <a:schemeClr val="dk1"/>
                </a:solidFill>
                <a:highlight>
                  <a:srgbClr val="FFFFFF"/>
                </a:highlight>
                <a:latin typeface="Droid Sans"/>
                <a:ea typeface="Droid Sans"/>
                <a:cs typeface="Droid Sans"/>
                <a:sym typeface="Droid Sans"/>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FORTE BELVEDERE</a:t>
            </a:r>
            <a:endParaRPr sz="3600" b="1">
              <a:solidFill>
                <a:srgbClr val="999999"/>
              </a:solidFill>
              <a:highlight>
                <a:schemeClr val="lt1"/>
              </a:highlight>
              <a:latin typeface="Droid Sans"/>
              <a:ea typeface="Droid Sans"/>
              <a:cs typeface="Droid Sans"/>
              <a:sym typeface="Droid Sans"/>
            </a:endParaRPr>
          </a:p>
        </p:txBody>
      </p:sp>
      <p:sp>
        <p:nvSpPr>
          <p:cNvPr id="122" name="Google Shape;122;p19"/>
          <p:cNvSpPr txBox="1">
            <a:spLocks noGrp="1"/>
          </p:cNvSpPr>
          <p:nvPr>
            <p:ph type="body" idx="1"/>
          </p:nvPr>
        </p:nvSpPr>
        <p:spPr>
          <a:xfrm>
            <a:off x="387900" y="2896450"/>
            <a:ext cx="3591600" cy="190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Recupero, valorizzazione e messa in sicurezza</a:t>
            </a:r>
            <a:r>
              <a:rPr lang="it" sz="1400">
                <a:solidFill>
                  <a:schemeClr val="dk1"/>
                </a:solidFill>
                <a:highlight>
                  <a:srgbClr val="FFFFFF"/>
                </a:highlight>
                <a:latin typeface="Droid Sans"/>
                <a:ea typeface="Droid Sans"/>
                <a:cs typeface="Droid Sans"/>
                <a:sym typeface="Droid Sans"/>
              </a:rPr>
              <a:t> dell’area con particolare attenzione alle preesistenze storiche; creazione di un nuovo </a:t>
            </a:r>
            <a:r>
              <a:rPr lang="it" sz="1400" b="1">
                <a:solidFill>
                  <a:schemeClr val="dk1"/>
                </a:solidFill>
                <a:highlight>
                  <a:srgbClr val="FFFFFF"/>
                </a:highlight>
                <a:latin typeface="Droid Sans"/>
                <a:ea typeface="Droid Sans"/>
                <a:cs typeface="Droid Sans"/>
                <a:sym typeface="Droid Sans"/>
              </a:rPr>
              <a:t>parco urbano</a:t>
            </a:r>
            <a:r>
              <a:rPr lang="it" sz="1400">
                <a:solidFill>
                  <a:schemeClr val="dk1"/>
                </a:solidFill>
                <a:highlight>
                  <a:srgbClr val="FFFFFF"/>
                </a:highlight>
                <a:latin typeface="Droid Sans"/>
                <a:ea typeface="Droid Sans"/>
                <a:cs typeface="Droid Sans"/>
                <a:sym typeface="Droid Sans"/>
              </a:rPr>
              <a:t>; potenziamento e ampliamento della vocazione sportiva e del complesso.</a:t>
            </a:r>
            <a:endParaRPr sz="1400">
              <a:solidFill>
                <a:schemeClr val="dk1"/>
              </a:solidFill>
              <a:latin typeface="Droid Sans"/>
              <a:ea typeface="Droid Sans"/>
              <a:cs typeface="Droid Sans"/>
              <a:sym typeface="Droid Sans"/>
            </a:endParaRPr>
          </a:p>
        </p:txBody>
      </p:sp>
      <p:pic>
        <p:nvPicPr>
          <p:cNvPr id="123" name="Google Shape;123;p19"/>
          <p:cNvPicPr preferRelativeResize="0"/>
          <p:nvPr/>
        </p:nvPicPr>
        <p:blipFill rotWithShape="1">
          <a:blip r:embed="rId3">
            <a:alphaModFix/>
          </a:blip>
          <a:srcRect l="8191" r="40675"/>
          <a:stretch/>
        </p:blipFill>
        <p:spPr>
          <a:xfrm>
            <a:off x="5203200" y="0"/>
            <a:ext cx="3940799" cy="5160890"/>
          </a:xfrm>
          <a:prstGeom prst="rect">
            <a:avLst/>
          </a:prstGeom>
          <a:noFill/>
          <a:ln>
            <a:noFill/>
          </a:ln>
        </p:spPr>
      </p:pic>
      <p:cxnSp>
        <p:nvCxnSpPr>
          <p:cNvPr id="124" name="Google Shape;124;p19"/>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cxnSp>
        <p:nvCxnSpPr>
          <p:cNvPr id="125" name="Google Shape;125;p19"/>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126" name="Google Shape;126;p19"/>
          <p:cNvCxnSpPr/>
          <p:nvPr/>
        </p:nvCxnSpPr>
        <p:spPr>
          <a:xfrm>
            <a:off x="-238925" y="1304875"/>
            <a:ext cx="1627200" cy="1610700"/>
          </a:xfrm>
          <a:prstGeom prst="bentConnector3">
            <a:avLst>
              <a:gd name="adj1" fmla="val 42642"/>
            </a:avLst>
          </a:prstGeom>
          <a:noFill/>
          <a:ln w="38100" cap="flat" cmpd="sng">
            <a:solidFill>
              <a:srgbClr val="41B1DC"/>
            </a:solidFill>
            <a:prstDash val="solid"/>
            <a:round/>
            <a:headEnd type="none" w="med" len="med"/>
            <a:tailEnd type="oval" w="med" len="med"/>
          </a:ln>
        </p:spPr>
      </p:cxnSp>
      <p:sp>
        <p:nvSpPr>
          <p:cNvPr id="127" name="Google Shape;127;p19"/>
          <p:cNvSpPr txBox="1">
            <a:spLocks noGrp="1"/>
          </p:cNvSpPr>
          <p:nvPr>
            <p:ph type="body" idx="1"/>
          </p:nvPr>
        </p:nvSpPr>
        <p:spPr>
          <a:xfrm>
            <a:off x="5203200" y="4053950"/>
            <a:ext cx="3709500" cy="80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11,5 milioni di euro</a:t>
            </a:r>
            <a:br>
              <a:rPr lang="it" sz="1400" b="1">
                <a:solidFill>
                  <a:schemeClr val="dk1"/>
                </a:solidFill>
                <a:highlight>
                  <a:srgbClr val="FFFFFF"/>
                </a:highlight>
                <a:latin typeface="Droid Sans"/>
                <a:ea typeface="Droid Sans"/>
                <a:cs typeface="Droid Sans"/>
                <a:sym typeface="Droid Sans"/>
              </a:rPr>
            </a:br>
            <a:r>
              <a:rPr lang="it" sz="1400" b="1">
                <a:solidFill>
                  <a:schemeClr val="dk1"/>
                </a:solidFill>
                <a:highlight>
                  <a:srgbClr val="FFFFFF"/>
                </a:highlight>
                <a:latin typeface="Droid Sans"/>
                <a:ea typeface="Droid Sans"/>
                <a:cs typeface="Droid Sans"/>
                <a:sym typeface="Droid Sans"/>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600" b="1">
                <a:solidFill>
                  <a:srgbClr val="999999"/>
                </a:solidFill>
                <a:highlight>
                  <a:schemeClr val="lt1"/>
                </a:highlight>
                <a:latin typeface="Droid Sans"/>
                <a:ea typeface="Droid Sans"/>
                <a:cs typeface="Droid Sans"/>
                <a:sym typeface="Droid Sans"/>
              </a:rPr>
              <a:t>VILLA SCASSI</a:t>
            </a:r>
            <a:endParaRPr sz="3600" b="1">
              <a:solidFill>
                <a:srgbClr val="999999"/>
              </a:solidFill>
              <a:highlight>
                <a:schemeClr val="lt1"/>
              </a:highlight>
              <a:latin typeface="Droid Sans"/>
              <a:ea typeface="Droid Sans"/>
              <a:cs typeface="Droid Sans"/>
              <a:sym typeface="Droid Sans"/>
            </a:endParaRPr>
          </a:p>
        </p:txBody>
      </p:sp>
      <p:sp>
        <p:nvSpPr>
          <p:cNvPr id="133" name="Google Shape;133;p20"/>
          <p:cNvSpPr txBox="1">
            <a:spLocks noGrp="1"/>
          </p:cNvSpPr>
          <p:nvPr>
            <p:ph type="body" idx="1"/>
          </p:nvPr>
        </p:nvSpPr>
        <p:spPr>
          <a:xfrm>
            <a:off x="311700" y="1114975"/>
            <a:ext cx="4891500" cy="3530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400">
                <a:solidFill>
                  <a:srgbClr val="0D0D0D"/>
                </a:solidFill>
                <a:highlight>
                  <a:srgbClr val="FFFFFF"/>
                </a:highlight>
                <a:latin typeface="Droid Sans"/>
                <a:ea typeface="Droid Sans"/>
                <a:cs typeface="Droid Sans"/>
                <a:sym typeface="Droid Sans"/>
              </a:rPr>
              <a:t>Gli interventi previsti nel progetto sono</a:t>
            </a:r>
            <a:r>
              <a:rPr lang="it" sz="1400" b="1">
                <a:solidFill>
                  <a:srgbClr val="0D0D0D"/>
                </a:solidFill>
                <a:latin typeface="Droid Sans"/>
                <a:ea typeface="Droid Sans"/>
                <a:cs typeface="Droid Sans"/>
                <a:sym typeface="Droid Sans"/>
              </a:rPr>
              <a:t> </a:t>
            </a:r>
            <a:r>
              <a:rPr lang="it" sz="1400">
                <a:solidFill>
                  <a:srgbClr val="0D0D0D"/>
                </a:solidFill>
                <a:highlight>
                  <a:srgbClr val="FFFFFF"/>
                </a:highlight>
                <a:latin typeface="Droid Sans"/>
                <a:ea typeface="Droid Sans"/>
                <a:cs typeface="Droid Sans"/>
                <a:sym typeface="Droid Sans"/>
              </a:rPr>
              <a:t>il recupero dei </a:t>
            </a:r>
            <a:r>
              <a:rPr lang="it" sz="1400" b="1">
                <a:solidFill>
                  <a:srgbClr val="0D0D0D"/>
                </a:solidFill>
                <a:highlight>
                  <a:srgbClr val="FFFFFF"/>
                </a:highlight>
                <a:latin typeface="Droid Sans"/>
                <a:ea typeface="Droid Sans"/>
                <a:cs typeface="Droid Sans"/>
                <a:sym typeface="Droid Sans"/>
              </a:rPr>
              <a:t>due ninfei</a:t>
            </a:r>
            <a:r>
              <a:rPr lang="it" sz="1400">
                <a:solidFill>
                  <a:srgbClr val="0D0D0D"/>
                </a:solidFill>
                <a:highlight>
                  <a:srgbClr val="FFFFFF"/>
                </a:highlight>
                <a:latin typeface="Droid Sans"/>
                <a:ea typeface="Droid Sans"/>
                <a:cs typeface="Droid Sans"/>
                <a:sym typeface="Droid Sans"/>
              </a:rPr>
              <a:t> del parco ed il secondo </a:t>
            </a:r>
            <a:r>
              <a:rPr lang="it" sz="1400" b="1">
                <a:solidFill>
                  <a:srgbClr val="0D0D0D"/>
                </a:solidFill>
                <a:highlight>
                  <a:srgbClr val="FFFFFF"/>
                </a:highlight>
                <a:latin typeface="Droid Sans"/>
                <a:ea typeface="Droid Sans"/>
                <a:cs typeface="Droid Sans"/>
                <a:sym typeface="Droid Sans"/>
              </a:rPr>
              <a:t>grande ninfeo</a:t>
            </a:r>
            <a:r>
              <a:rPr lang="it" sz="1400">
                <a:solidFill>
                  <a:srgbClr val="0D0D0D"/>
                </a:solidFill>
                <a:highlight>
                  <a:srgbClr val="FFFFFF"/>
                </a:highlight>
                <a:latin typeface="Droid Sans"/>
                <a:ea typeface="Droid Sans"/>
                <a:cs typeface="Droid Sans"/>
                <a:sym typeface="Droid Sans"/>
              </a:rPr>
              <a:t> posto sulla terrazza adornata da grandi rampe simmetriche e la fontana del Nettuno. </a:t>
            </a:r>
            <a:endParaRPr sz="1400">
              <a:solidFill>
                <a:srgbClr val="0D0D0D"/>
              </a:solidFill>
              <a:highlight>
                <a:srgbClr val="FFFFFF"/>
              </a:highlight>
              <a:latin typeface="Droid Sans"/>
              <a:ea typeface="Droid Sans"/>
              <a:cs typeface="Droid Sans"/>
              <a:sym typeface="Droid Sans"/>
            </a:endParaRPr>
          </a:p>
          <a:p>
            <a:pPr marL="0" lvl="0" indent="0" algn="l" rtl="0">
              <a:lnSpc>
                <a:spcPct val="100000"/>
              </a:lnSpc>
              <a:spcBef>
                <a:spcPts val="0"/>
              </a:spcBef>
              <a:spcAft>
                <a:spcPts val="0"/>
              </a:spcAft>
              <a:buNone/>
            </a:pPr>
            <a:endParaRPr sz="1400">
              <a:solidFill>
                <a:srgbClr val="0D0D0D"/>
              </a:solidFill>
              <a:highlight>
                <a:srgbClr val="FFFFFF"/>
              </a:highlight>
              <a:latin typeface="Droid Sans"/>
              <a:ea typeface="Droid Sans"/>
              <a:cs typeface="Droid Sans"/>
              <a:sym typeface="Droid Sans"/>
            </a:endParaRPr>
          </a:p>
          <a:p>
            <a:pPr marL="0" lvl="0" indent="0" algn="l" rtl="0">
              <a:lnSpc>
                <a:spcPct val="100000"/>
              </a:lnSpc>
              <a:spcBef>
                <a:spcPts val="0"/>
              </a:spcBef>
              <a:spcAft>
                <a:spcPts val="0"/>
              </a:spcAft>
              <a:buNone/>
            </a:pPr>
            <a:r>
              <a:rPr lang="it" sz="1400">
                <a:solidFill>
                  <a:srgbClr val="0D0D0D"/>
                </a:solidFill>
                <a:highlight>
                  <a:srgbClr val="FFFFFF"/>
                </a:highlight>
                <a:latin typeface="Droid Sans"/>
                <a:ea typeface="Droid Sans"/>
                <a:cs typeface="Droid Sans"/>
                <a:sym typeface="Droid Sans"/>
              </a:rPr>
              <a:t>Poi si proseguirà con la sostituzione della pavimentazione in asfalto con una ecologica ed altamente drenante. Inoltre ci sarà Il recupero funzionale dell’</a:t>
            </a:r>
            <a:r>
              <a:rPr lang="it" sz="1400" b="1">
                <a:solidFill>
                  <a:srgbClr val="0D0D0D"/>
                </a:solidFill>
                <a:highlight>
                  <a:srgbClr val="FFFFFF"/>
                </a:highlight>
                <a:latin typeface="Droid Sans"/>
                <a:ea typeface="Droid Sans"/>
                <a:cs typeface="Droid Sans"/>
                <a:sym typeface="Droid Sans"/>
              </a:rPr>
              <a:t>ex pista di pattinaggio</a:t>
            </a:r>
            <a:r>
              <a:rPr lang="it" sz="1400">
                <a:solidFill>
                  <a:srgbClr val="0D0D0D"/>
                </a:solidFill>
                <a:highlight>
                  <a:srgbClr val="FFFFFF"/>
                </a:highlight>
                <a:latin typeface="Droid Sans"/>
                <a:ea typeface="Droid Sans"/>
                <a:cs typeface="Droid Sans"/>
                <a:sym typeface="Droid Sans"/>
              </a:rPr>
              <a:t>, l’inserimento di </a:t>
            </a:r>
            <a:r>
              <a:rPr lang="it" sz="1400" b="1">
                <a:solidFill>
                  <a:srgbClr val="0D0D0D"/>
                </a:solidFill>
                <a:highlight>
                  <a:srgbClr val="FFFFFF"/>
                </a:highlight>
                <a:latin typeface="Droid Sans"/>
                <a:ea typeface="Droid Sans"/>
                <a:cs typeface="Droid Sans"/>
                <a:sym typeface="Droid Sans"/>
              </a:rPr>
              <a:t>attrezzature outdoor</a:t>
            </a:r>
            <a:r>
              <a:rPr lang="it" sz="1400">
                <a:solidFill>
                  <a:srgbClr val="0D0D0D"/>
                </a:solidFill>
                <a:highlight>
                  <a:srgbClr val="FFFFFF"/>
                </a:highlight>
                <a:latin typeface="Droid Sans"/>
                <a:ea typeface="Droid Sans"/>
                <a:cs typeface="Droid Sans"/>
                <a:sym typeface="Droid Sans"/>
              </a:rPr>
              <a:t> per la terza età ed il recupero delle funzionalità motorie. </a:t>
            </a:r>
            <a:endParaRPr sz="1400">
              <a:solidFill>
                <a:srgbClr val="0D0D0D"/>
              </a:solidFill>
              <a:highlight>
                <a:srgbClr val="FFFFFF"/>
              </a:highlight>
              <a:latin typeface="Droid Sans"/>
              <a:ea typeface="Droid Sans"/>
              <a:cs typeface="Droid Sans"/>
              <a:sym typeface="Droid Sans"/>
            </a:endParaRPr>
          </a:p>
          <a:p>
            <a:pPr marL="0" lvl="0" indent="0" algn="l" rtl="0">
              <a:lnSpc>
                <a:spcPct val="100000"/>
              </a:lnSpc>
              <a:spcBef>
                <a:spcPts val="0"/>
              </a:spcBef>
              <a:spcAft>
                <a:spcPts val="0"/>
              </a:spcAft>
              <a:buNone/>
            </a:pPr>
            <a:endParaRPr sz="1400">
              <a:solidFill>
                <a:srgbClr val="0D0D0D"/>
              </a:solidFill>
              <a:highlight>
                <a:srgbClr val="FFFFFF"/>
              </a:highlight>
              <a:latin typeface="Droid Sans"/>
              <a:ea typeface="Droid Sans"/>
              <a:cs typeface="Droid Sans"/>
              <a:sym typeface="Droid Sans"/>
            </a:endParaRPr>
          </a:p>
          <a:p>
            <a:pPr marL="0" lvl="0" indent="0" algn="l" rtl="0">
              <a:lnSpc>
                <a:spcPct val="100000"/>
              </a:lnSpc>
              <a:spcBef>
                <a:spcPts val="0"/>
              </a:spcBef>
              <a:spcAft>
                <a:spcPts val="0"/>
              </a:spcAft>
              <a:buClr>
                <a:schemeClr val="dk1"/>
              </a:buClr>
              <a:buSzPts val="1100"/>
              <a:buFont typeface="Arial"/>
              <a:buNone/>
            </a:pPr>
            <a:r>
              <a:rPr lang="it" sz="1400">
                <a:solidFill>
                  <a:srgbClr val="0D0D0D"/>
                </a:solidFill>
                <a:highlight>
                  <a:srgbClr val="FFFFFF"/>
                </a:highlight>
                <a:latin typeface="Droid Sans"/>
                <a:ea typeface="Droid Sans"/>
                <a:cs typeface="Droid Sans"/>
                <a:sym typeface="Droid Sans"/>
              </a:rPr>
              <a:t>L’inserimento di un </a:t>
            </a:r>
            <a:r>
              <a:rPr lang="it" sz="1400" b="1">
                <a:solidFill>
                  <a:srgbClr val="0D0D0D"/>
                </a:solidFill>
                <a:highlight>
                  <a:srgbClr val="FFFFFF"/>
                </a:highlight>
                <a:latin typeface="Droid Sans"/>
                <a:ea typeface="Droid Sans"/>
                <a:cs typeface="Droid Sans"/>
                <a:sym typeface="Droid Sans"/>
              </a:rPr>
              <a:t>gioco adatto ad una fascia di età dai 4/12 anni</a:t>
            </a:r>
            <a:r>
              <a:rPr lang="it" sz="1400">
                <a:solidFill>
                  <a:srgbClr val="0D0D0D"/>
                </a:solidFill>
                <a:highlight>
                  <a:srgbClr val="FFFFFF"/>
                </a:highlight>
                <a:latin typeface="Droid Sans"/>
                <a:ea typeface="Droid Sans"/>
                <a:cs typeface="Droid Sans"/>
                <a:sym typeface="Droid Sans"/>
              </a:rPr>
              <a:t> sono principalmente finalizzate sviluppare elevate abilità motorie con azioni motorie complesse, lo sviluppo della socializzazione.</a:t>
            </a:r>
            <a:endParaRPr sz="1400">
              <a:solidFill>
                <a:srgbClr val="0D0D0D"/>
              </a:solidFill>
              <a:highlight>
                <a:srgbClr val="FFFFFF"/>
              </a:highlight>
              <a:latin typeface="Droid Sans"/>
              <a:ea typeface="Droid Sans"/>
              <a:cs typeface="Droid Sans"/>
              <a:sym typeface="Droid Sans"/>
            </a:endParaRPr>
          </a:p>
          <a:p>
            <a:pPr marL="0" lvl="0" indent="0" algn="l" rtl="0">
              <a:lnSpc>
                <a:spcPct val="100000"/>
              </a:lnSpc>
              <a:spcBef>
                <a:spcPts val="0"/>
              </a:spcBef>
              <a:spcAft>
                <a:spcPts val="1200"/>
              </a:spcAft>
              <a:buNone/>
            </a:pPr>
            <a:endParaRPr sz="1400">
              <a:solidFill>
                <a:schemeClr val="dk1"/>
              </a:solidFill>
              <a:highlight>
                <a:srgbClr val="FFFFFF"/>
              </a:highlight>
              <a:latin typeface="Droid Sans"/>
              <a:ea typeface="Droid Sans"/>
              <a:cs typeface="Droid Sans"/>
              <a:sym typeface="Droid Sans"/>
            </a:endParaRPr>
          </a:p>
        </p:txBody>
      </p:sp>
      <p:pic>
        <p:nvPicPr>
          <p:cNvPr id="134" name="Google Shape;134;p20"/>
          <p:cNvPicPr preferRelativeResize="0"/>
          <p:nvPr/>
        </p:nvPicPr>
        <p:blipFill rotWithShape="1">
          <a:blip r:embed="rId3">
            <a:alphaModFix/>
          </a:blip>
          <a:srcRect l="16002" r="36525"/>
          <a:stretch/>
        </p:blipFill>
        <p:spPr>
          <a:xfrm>
            <a:off x="5203200" y="0"/>
            <a:ext cx="3940798" cy="5160890"/>
          </a:xfrm>
          <a:prstGeom prst="rect">
            <a:avLst/>
          </a:prstGeom>
          <a:noFill/>
          <a:ln>
            <a:noFill/>
          </a:ln>
        </p:spPr>
      </p:pic>
      <p:cxnSp>
        <p:nvCxnSpPr>
          <p:cNvPr id="135" name="Google Shape;135;p20"/>
          <p:cNvCxnSpPr/>
          <p:nvPr/>
        </p:nvCxnSpPr>
        <p:spPr>
          <a:xfrm>
            <a:off x="-391325" y="1428625"/>
            <a:ext cx="9331200" cy="3123900"/>
          </a:xfrm>
          <a:prstGeom prst="bentConnector3">
            <a:avLst>
              <a:gd name="adj1" fmla="val 7483"/>
            </a:avLst>
          </a:prstGeom>
          <a:noFill/>
          <a:ln w="38100" cap="flat" cmpd="sng">
            <a:solidFill>
              <a:srgbClr val="FFDF00"/>
            </a:solidFill>
            <a:prstDash val="solid"/>
            <a:round/>
            <a:headEnd type="none" w="med" len="med"/>
            <a:tailEnd type="oval" w="med" len="med"/>
          </a:ln>
        </p:spPr>
      </p:cxnSp>
      <p:cxnSp>
        <p:nvCxnSpPr>
          <p:cNvPr id="136" name="Google Shape;136;p20"/>
          <p:cNvCxnSpPr/>
          <p:nvPr/>
        </p:nvCxnSpPr>
        <p:spPr>
          <a:xfrm>
            <a:off x="-315125" y="1058475"/>
            <a:ext cx="5749500" cy="0"/>
          </a:xfrm>
          <a:prstGeom prst="straightConnector1">
            <a:avLst/>
          </a:prstGeom>
          <a:noFill/>
          <a:ln w="38100" cap="flat" cmpd="sng">
            <a:solidFill>
              <a:srgbClr val="FF0404"/>
            </a:solidFill>
            <a:prstDash val="solid"/>
            <a:round/>
            <a:headEnd type="none" w="med" len="med"/>
            <a:tailEnd type="oval" w="med" len="med"/>
          </a:ln>
        </p:spPr>
      </p:cxnSp>
      <p:cxnSp>
        <p:nvCxnSpPr>
          <p:cNvPr id="137" name="Google Shape;137;p20"/>
          <p:cNvCxnSpPr/>
          <p:nvPr/>
        </p:nvCxnSpPr>
        <p:spPr>
          <a:xfrm>
            <a:off x="-1592625" y="1304875"/>
            <a:ext cx="1947600" cy="0"/>
          </a:xfrm>
          <a:prstGeom prst="straightConnector1">
            <a:avLst/>
          </a:prstGeom>
          <a:noFill/>
          <a:ln w="38100" cap="flat" cmpd="sng">
            <a:solidFill>
              <a:srgbClr val="41B1DC"/>
            </a:solidFill>
            <a:prstDash val="solid"/>
            <a:round/>
            <a:headEnd type="none" w="med" len="med"/>
            <a:tailEnd type="oval" w="med" len="med"/>
          </a:ln>
        </p:spPr>
      </p:cxnSp>
      <p:sp>
        <p:nvSpPr>
          <p:cNvPr id="138" name="Google Shape;138;p20"/>
          <p:cNvSpPr txBox="1">
            <a:spLocks noGrp="1"/>
          </p:cNvSpPr>
          <p:nvPr>
            <p:ph type="body" idx="1"/>
          </p:nvPr>
        </p:nvSpPr>
        <p:spPr>
          <a:xfrm>
            <a:off x="5203200" y="4053950"/>
            <a:ext cx="3709500" cy="80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it" sz="1400" b="1">
                <a:solidFill>
                  <a:schemeClr val="dk1"/>
                </a:solidFill>
                <a:highlight>
                  <a:srgbClr val="FFFFFF"/>
                </a:highlight>
                <a:latin typeface="Droid Sans"/>
                <a:ea typeface="Droid Sans"/>
                <a:cs typeface="Droid Sans"/>
                <a:sym typeface="Droid Sans"/>
              </a:rPr>
              <a:t> Costo: 1,6 milioni di euro</a:t>
            </a:r>
            <a:br>
              <a:rPr lang="it" sz="1400" b="1">
                <a:solidFill>
                  <a:schemeClr val="dk1"/>
                </a:solidFill>
                <a:highlight>
                  <a:srgbClr val="FFFFFF"/>
                </a:highlight>
                <a:latin typeface="Droid Sans"/>
                <a:ea typeface="Droid Sans"/>
                <a:cs typeface="Droid Sans"/>
                <a:sym typeface="Droid Sans"/>
              </a:rPr>
            </a:br>
            <a:r>
              <a:rPr lang="it" sz="1400" b="1">
                <a:solidFill>
                  <a:schemeClr val="dk1"/>
                </a:solidFill>
                <a:highlight>
                  <a:srgbClr val="FFFFFF"/>
                </a:highlight>
                <a:latin typeface="Droid Sans"/>
                <a:ea typeface="Droid Sans"/>
                <a:cs typeface="Droid Sans"/>
                <a:sym typeface="Droid Sans"/>
              </a:rPr>
              <a:t> </a:t>
            </a:r>
            <a:br>
              <a:rPr lang="it" sz="1100">
                <a:solidFill>
                  <a:schemeClr val="dk1"/>
                </a:solidFill>
                <a:highlight>
                  <a:srgbClr val="FFFFFF"/>
                </a:highlight>
                <a:latin typeface="Calibri"/>
                <a:ea typeface="Calibri"/>
                <a:cs typeface="Calibri"/>
                <a:sym typeface="Calibri"/>
              </a:rPr>
            </a:br>
            <a:r>
              <a:rPr lang="it" sz="1100">
                <a:solidFill>
                  <a:schemeClr val="dk1"/>
                </a:solidFill>
                <a:highlight>
                  <a:srgbClr val="FFFFFF"/>
                </a:highlight>
                <a:latin typeface="Calibri"/>
                <a:ea typeface="Calibri"/>
                <a:cs typeface="Calibri"/>
                <a:sym typeface="Calibri"/>
              </a:rPr>
              <a:t> </a:t>
            </a:r>
            <a:endParaRPr sz="1400">
              <a:solidFill>
                <a:schemeClr val="dk1"/>
              </a:solidFill>
              <a:latin typeface="Droid Sans"/>
              <a:ea typeface="Droid Sans"/>
              <a:cs typeface="Droid Sans"/>
              <a:sym typeface="Droid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Presentazione su schermo (16:9)</PresentationFormat>
  <Paragraphs>35</Paragraphs>
  <Slides>11</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Droid Sans</vt:lpstr>
      <vt:lpstr>Simple Light</vt:lpstr>
      <vt:lpstr> SAMPIERDARENA </vt:lpstr>
      <vt:lpstr> TOTALE INVESTIMENTI </vt:lpstr>
      <vt:lpstr>Presentazione standard di PowerPoint</vt:lpstr>
      <vt:lpstr>VIA SAMPIERDARENA</vt:lpstr>
      <vt:lpstr>PALAZZO CARPANETO</vt:lpstr>
      <vt:lpstr>VIA DEL CAMPASSO</vt:lpstr>
      <vt:lpstr>EX MERCATO OVOAVICOLO</vt:lpstr>
      <vt:lpstr>FORTE BELVEDERE</vt:lpstr>
      <vt:lpstr>VILLA SCASSI</vt:lpstr>
      <vt:lpstr>VOLTINI</vt:lpstr>
      <vt:lpstr>LUNGOMARE CANEPA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SAMPIERDARENA</dc:title>
  <dc:creator>Barbieri Chiara</dc:creator>
  <cp:lastModifiedBy>Barbieri Chiara</cp:lastModifiedBy>
  <cp:revision>2</cp:revision>
  <dcterms:modified xsi:type="dcterms:W3CDTF">2023-05-03T12:32:46Z</dcterms:modified>
</cp:coreProperties>
</file>