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media12.mp4" ContentType="video/mp4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6E7B122-C062-4FFB-BB57-2D71052BF247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30/04/22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8C24F63-CCFE-49BD-9FE8-98CFF8163041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video" Target="../media/media12.mp4"/><Relationship Id="rId5" Type="http://schemas.microsoft.com/office/2007/relationships/media" Target="../media/media12.mp4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 descr=""/>
          <p:cNvPicPr/>
          <p:nvPr/>
        </p:nvPicPr>
        <p:blipFill>
          <a:blip r:embed="rId1"/>
          <a:stretch/>
        </p:blipFill>
        <p:spPr>
          <a:xfrm>
            <a:off x="5306760" y="4282200"/>
            <a:ext cx="2167560" cy="245088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2" descr=""/>
          <p:cNvPicPr/>
          <p:nvPr/>
        </p:nvPicPr>
        <p:blipFill>
          <a:blip r:embed="rId2"/>
          <a:stretch/>
        </p:blipFill>
        <p:spPr>
          <a:xfrm>
            <a:off x="8161920" y="4282200"/>
            <a:ext cx="3108600" cy="2455200"/>
          </a:xfrm>
          <a:prstGeom prst="rect">
            <a:avLst/>
          </a:prstGeom>
          <a:ln w="0"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22840" y="138240"/>
            <a:ext cx="11879280" cy="467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ffff00"/>
                </a:solidFill>
                <a:latin typeface="Calibri"/>
              </a:rPr>
              <a:t>Atresia Laringea</a:t>
            </a:r>
            <a:endParaRPr b="0" lang="it-IT" sz="45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Ostruzione congenita della laringe, che determina intrappolamento di fluido nei polmoni</a:t>
            </a: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I polmoni aumentano enormemente il loro volume, comprimendo I vasi intra-toracici</a:t>
            </a: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E questo determina scompenso cardiaco (con ascite - versamento in addome) </a:t>
            </a: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E’ una malformazione quasi sempre letale, vi sono una decina di sopravvissuti nel mondo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9383400" y="4862520"/>
            <a:ext cx="1011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ff00"/>
                </a:solidFill>
                <a:latin typeface="Calibri"/>
              </a:rPr>
              <a:t>polmone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9210240" y="5627880"/>
            <a:ext cx="1011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ff00"/>
                </a:solidFill>
                <a:latin typeface="Calibri"/>
              </a:rPr>
              <a:t>polmone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5947200" y="4436280"/>
            <a:ext cx="71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ff00"/>
                </a:solidFill>
                <a:latin typeface="Calibri"/>
              </a:rPr>
              <a:t>ascite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83880" y="5040"/>
            <a:ext cx="3893400" cy="7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ffff00"/>
                </a:solidFill>
                <a:latin typeface="Calibri"/>
              </a:rPr>
              <a:t>Atresia Laringea</a:t>
            </a:r>
            <a:endParaRPr b="0" lang="it-IT" sz="4500" spc="-1" strike="noStrike">
              <a:latin typeface="Arial"/>
            </a:endParaRPr>
          </a:p>
        </p:txBody>
      </p:sp>
      <p:pic>
        <p:nvPicPr>
          <p:cNvPr id="48" name="Picture 10" descr=""/>
          <p:cNvPicPr/>
          <p:nvPr/>
        </p:nvPicPr>
        <p:blipFill>
          <a:blip r:embed="rId1"/>
          <a:stretch/>
        </p:blipFill>
        <p:spPr>
          <a:xfrm>
            <a:off x="4295520" y="1198800"/>
            <a:ext cx="7618320" cy="489564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9" name="CustomShape 2"/>
          <p:cNvSpPr/>
          <p:nvPr/>
        </p:nvSpPr>
        <p:spPr>
          <a:xfrm>
            <a:off x="6336360" y="5186880"/>
            <a:ext cx="943200" cy="4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Calibri"/>
              </a:rPr>
              <a:t>rachea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10599840" y="4340160"/>
            <a:ext cx="943200" cy="4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Calibri"/>
              </a:rPr>
              <a:t>rachea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235800" y="1130760"/>
            <a:ext cx="4551120" cy="30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L’immagine dimostra l’ostruzione della trachea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Sinistra: Ecografia </a:t>
            </a: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Destra: RM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"/>
          <p:cNvPicPr/>
          <p:nvPr/>
        </p:nvPicPr>
        <p:blipFill>
          <a:blip r:embed="rId1"/>
          <a:stretch/>
        </p:blipFill>
        <p:spPr>
          <a:xfrm>
            <a:off x="196200" y="1325160"/>
            <a:ext cx="5572800" cy="451476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"/>
          <p:cNvPicPr/>
          <p:nvPr/>
        </p:nvPicPr>
        <p:blipFill>
          <a:blip r:embed="rId2"/>
          <a:stretch/>
        </p:blipFill>
        <p:spPr>
          <a:xfrm>
            <a:off x="196200" y="5863320"/>
            <a:ext cx="5572800" cy="80316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5" descr=""/>
          <p:cNvPicPr/>
          <p:nvPr/>
        </p:nvPicPr>
        <p:blipFill>
          <a:blip r:embed="rId3"/>
          <a:stretch/>
        </p:blipFill>
        <p:spPr>
          <a:xfrm rot="16200000">
            <a:off x="5938560" y="406440"/>
            <a:ext cx="2837880" cy="26532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7" descr=""/>
          <p:cNvPicPr/>
          <p:nvPr/>
        </p:nvPicPr>
        <p:blipFill>
          <a:blip r:embed="rId4"/>
          <a:stretch/>
        </p:blipFill>
        <p:spPr>
          <a:xfrm>
            <a:off x="9536400" y="4080240"/>
            <a:ext cx="2318760" cy="2468880"/>
          </a:xfrm>
          <a:prstGeom prst="rect">
            <a:avLst/>
          </a:prstGeom>
          <a:ln w="0"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83880" y="5040"/>
            <a:ext cx="3893400" cy="7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ffff00"/>
                </a:solidFill>
                <a:latin typeface="Calibri"/>
              </a:rPr>
              <a:t>Atresia Laringea</a:t>
            </a:r>
            <a:endParaRPr b="0" lang="it-IT" sz="4500" spc="-1" strike="noStrike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6969960" y="5132880"/>
            <a:ext cx="3315960" cy="16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Corde vocali in </a:t>
            </a:r>
            <a:endParaRPr b="0" lang="it-IT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laringe normale</a:t>
            </a:r>
            <a:endParaRPr b="0" lang="it-IT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Si vede trachea </a:t>
            </a:r>
            <a:endParaRPr b="0" lang="it-IT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al centro, oltre la laringe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 flipH="1">
            <a:off x="8988840" y="4448880"/>
            <a:ext cx="1314360" cy="68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chemeClr val="bg1"/>
            </a:solidFill>
            <a:headEnd len="med" type="arrow" w="med"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4"/>
          <p:cNvSpPr/>
          <p:nvPr/>
        </p:nvSpPr>
        <p:spPr>
          <a:xfrm flipH="1">
            <a:off x="8989560" y="5629680"/>
            <a:ext cx="2052000" cy="2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chemeClr val="bg1"/>
            </a:solidFill>
            <a:headEnd len="med" type="arrow" w="med"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5"/>
          <p:cNvSpPr/>
          <p:nvPr/>
        </p:nvSpPr>
        <p:spPr>
          <a:xfrm>
            <a:off x="10090440" y="4894560"/>
            <a:ext cx="426600" cy="4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Tr</a:t>
            </a:r>
            <a:endParaRPr b="0" lang="it-IT" sz="2500" spc="-1" strike="noStrike">
              <a:latin typeface="Arial"/>
            </a:endParaRPr>
          </a:p>
        </p:txBody>
      </p:sp>
      <p:pic>
        <p:nvPicPr>
          <p:cNvPr id="61" name="Picture 12" descr=""/>
          <p:cNvPicPr/>
          <p:nvPr/>
        </p:nvPicPr>
        <p:blipFill>
          <a:blip r:embed="rId5"/>
          <a:stretch/>
        </p:blipFill>
        <p:spPr>
          <a:xfrm>
            <a:off x="9570240" y="1202400"/>
            <a:ext cx="2300760" cy="2470320"/>
          </a:xfrm>
          <a:prstGeom prst="rect">
            <a:avLst/>
          </a:prstGeom>
          <a:ln w="0">
            <a:noFill/>
          </a:ln>
        </p:spPr>
      </p:pic>
      <p:sp>
        <p:nvSpPr>
          <p:cNvPr id="62" name="CustomShape 6"/>
          <p:cNvSpPr/>
          <p:nvPr/>
        </p:nvSpPr>
        <p:spPr>
          <a:xfrm>
            <a:off x="9430920" y="5040"/>
            <a:ext cx="2659680" cy="85212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Corde vocali fuse</a:t>
            </a:r>
            <a:endParaRPr b="0" lang="it-IT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in atresia laringea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63" name="CustomShape 7"/>
          <p:cNvSpPr/>
          <p:nvPr/>
        </p:nvSpPr>
        <p:spPr>
          <a:xfrm flipV="1">
            <a:off x="10253160" y="816480"/>
            <a:ext cx="507600" cy="171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chemeClr val="bg1"/>
            </a:solidFill>
            <a:headEnd len="med" type="arrow" w="med"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8"/>
          <p:cNvSpPr/>
          <p:nvPr/>
        </p:nvSpPr>
        <p:spPr>
          <a:xfrm flipV="1">
            <a:off x="10853640" y="860040"/>
            <a:ext cx="111240" cy="167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chemeClr val="bg1"/>
            </a:solidFill>
            <a:headEnd len="med" type="arrow" w="med"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9"/>
          <p:cNvSpPr/>
          <p:nvPr/>
        </p:nvSpPr>
        <p:spPr>
          <a:xfrm>
            <a:off x="196200" y="1302120"/>
            <a:ext cx="5333400" cy="12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000000"/>
                </a:solidFill>
                <a:latin typeface="Calibri"/>
              </a:rPr>
              <a:t>Primo caso trattato con churugia fetale riportato</a:t>
            </a:r>
            <a:endParaRPr b="0" lang="it-IT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000000"/>
                </a:solidFill>
                <a:latin typeface="Calibri"/>
              </a:rPr>
              <a:t>nel 2020</a:t>
            </a:r>
            <a:endParaRPr b="0" lang="it-IT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" descr=""/>
          <p:cNvPicPr/>
          <p:nvPr/>
        </p:nvPicPr>
        <p:blipFill>
          <a:blip r:embed="rId1"/>
          <a:stretch/>
        </p:blipFill>
        <p:spPr>
          <a:xfrm>
            <a:off x="6253200" y="3416400"/>
            <a:ext cx="2769840" cy="296424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2" descr=""/>
          <p:cNvPicPr/>
          <p:nvPr/>
        </p:nvPicPr>
        <p:blipFill>
          <a:blip r:embed="rId2"/>
          <a:stretch/>
        </p:blipFill>
        <p:spPr>
          <a:xfrm>
            <a:off x="3231720" y="3416400"/>
            <a:ext cx="2760840" cy="296424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3" descr=""/>
          <p:cNvPicPr/>
          <p:nvPr/>
        </p:nvPicPr>
        <p:blipFill>
          <a:blip r:embed="rId3"/>
          <a:stretch/>
        </p:blipFill>
        <p:spPr>
          <a:xfrm>
            <a:off x="9213120" y="3416400"/>
            <a:ext cx="2702160" cy="296424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9" name="Picture 1" descr="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r:embed="rId5"/>
              </p:ext>
            </p:extLst>
          </p:nvPr>
        </p:nvPicPr>
        <p:blipFill>
          <a:blip r:embed="rId6"/>
        </p:blipFill>
        <p:spPr>
          <a:xfrm>
            <a:off x="7968600" y="189360"/>
            <a:ext cx="3873600" cy="3098880"/>
          </a:xfrm>
          <a:prstGeom prst="rect">
            <a:avLst/>
          </a:prstGeom>
          <a:ln w="0"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83880" y="5040"/>
            <a:ext cx="3893400" cy="7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ffff00"/>
                </a:solidFill>
                <a:latin typeface="Calibri"/>
              </a:rPr>
              <a:t>Atresia Laringea</a:t>
            </a:r>
            <a:endParaRPr b="0" lang="it-IT" sz="4500" spc="-1" strike="noStrike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35800" y="1130760"/>
            <a:ext cx="738648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Procedura: Laserperforazione laringe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2 soli altri casi riportati al mondo sinora, di cui uno pubblicato subito dopo il termine del nostro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3951000" y="6376320"/>
            <a:ext cx="1322640" cy="4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Pre-laser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73" name="CustomShape 4"/>
          <p:cNvSpPr/>
          <p:nvPr/>
        </p:nvSpPr>
        <p:spPr>
          <a:xfrm>
            <a:off x="6355440" y="6381000"/>
            <a:ext cx="2788560" cy="4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Iniziale perforazione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74" name="CustomShape 5"/>
          <p:cNvSpPr/>
          <p:nvPr/>
        </p:nvSpPr>
        <p:spPr>
          <a:xfrm>
            <a:off x="9900000" y="6376320"/>
            <a:ext cx="949320" cy="4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Finale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75" name="CustomShape 6"/>
          <p:cNvSpPr/>
          <p:nvPr/>
        </p:nvSpPr>
        <p:spPr>
          <a:xfrm flipH="1" flipV="1">
            <a:off x="6274440" y="4025160"/>
            <a:ext cx="780840" cy="87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chemeClr val="bg1"/>
            </a:solidFill>
            <a:headEnd len="med" type="arrow" w="med"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7"/>
          <p:cNvSpPr/>
          <p:nvPr/>
        </p:nvSpPr>
        <p:spPr>
          <a:xfrm flipV="1">
            <a:off x="10374840" y="3741120"/>
            <a:ext cx="1396440" cy="100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chemeClr val="bg1"/>
            </a:solidFill>
            <a:headEnd len="med" type="arrow" w="med"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8"/>
          <p:cNvSpPr/>
          <p:nvPr/>
        </p:nvSpPr>
        <p:spPr>
          <a:xfrm>
            <a:off x="6364800" y="3375720"/>
            <a:ext cx="5317200" cy="4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500" spc="-1" strike="noStrike">
                <a:solidFill>
                  <a:srgbClr val="ffffff"/>
                </a:solidFill>
                <a:latin typeface="Calibri"/>
              </a:rPr>
              <a:t>Luce rossa indica punta della fibra laser</a:t>
            </a:r>
            <a:endParaRPr b="0" lang="it-IT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69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69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3880" y="5040"/>
            <a:ext cx="3893400" cy="7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4500" spc="-1" strike="noStrike">
                <a:solidFill>
                  <a:srgbClr val="ffff00"/>
                </a:solidFill>
                <a:latin typeface="Calibri"/>
              </a:rPr>
              <a:t>Atresia Laringea</a:t>
            </a:r>
            <a:endParaRPr b="0" lang="it-IT" sz="45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35800" y="1130760"/>
            <a:ext cx="11512800" cy="49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Procedura: Laserperforazione laringe @ 28 settimane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Non complicanze post-operatore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Procedura efficace, iniziale decompressione polmonare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Rottura delle membrane dopo 10 gg @ 30 settimane 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Organizzazione Taglio Cesareo in “</a:t>
            </a:r>
            <a:r>
              <a:rPr b="0" lang="en-GB" sz="3200" spc="-1" strike="noStrike">
                <a:solidFill>
                  <a:srgbClr val="ffff00"/>
                </a:solidFill>
                <a:latin typeface="Calibri"/>
              </a:rPr>
              <a:t>EXIT</a:t>
            </a: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” (</a:t>
            </a:r>
            <a:r>
              <a:rPr b="0" lang="en-GB" sz="3200" spc="-1" strike="noStrike">
                <a:solidFill>
                  <a:srgbClr val="ffff00"/>
                </a:solidFill>
                <a:latin typeface="Calibri"/>
              </a:rPr>
              <a:t>EX</a:t>
            </a: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-utero-</a:t>
            </a:r>
            <a:r>
              <a:rPr b="0" lang="en-GB" sz="3200" spc="-1" strike="noStrike">
                <a:solidFill>
                  <a:srgbClr val="ffff00"/>
                </a:solidFill>
                <a:latin typeface="Calibri"/>
              </a:rPr>
              <a:t>I</a:t>
            </a: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ntrapartum-</a:t>
            </a:r>
            <a:r>
              <a:rPr b="0" lang="en-GB" sz="3200" spc="-1" strike="noStrike">
                <a:solidFill>
                  <a:srgbClr val="ffff00"/>
                </a:solidFill>
                <a:latin typeface="Calibri"/>
              </a:rPr>
              <a:t>T</a:t>
            </a:r>
            <a:r>
              <a:rPr b="0" lang="en-GB" sz="3200" spc="-1" strike="noStrike">
                <a:solidFill>
                  <a:srgbClr val="f2f2f2"/>
                </a:solidFill>
                <a:latin typeface="Calibri"/>
              </a:rPr>
              <a:t>reatment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Application>LibreOffice/7.0.1.2$Windows_X86_64 LibreOffice_project/7cbcfc562f6eb6708b5ff7d7397325de9e764452</Application>
  <Words>177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2022-04-05T10:34:16Z</dcterms:created>
  <dc:creator>dario paladini</dc:creator>
  <dc:description/>
  <dc:language>it-IT</dc:language>
  <cp:lastModifiedBy/>
  <dcterms:modified xsi:type="dcterms:W3CDTF">2022-04-30T12:10:59Z</dcterms:modified>
  <cp:revision>13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