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277" r:id="rId3"/>
    <p:sldId id="279" r:id="rId4"/>
    <p:sldId id="276" r:id="rId5"/>
    <p:sldId id="294" r:id="rId6"/>
    <p:sldId id="280" r:id="rId7"/>
    <p:sldId id="282" r:id="rId8"/>
    <p:sldId id="281" r:id="rId9"/>
    <p:sldId id="293" r:id="rId10"/>
    <p:sldId id="283" r:id="rId11"/>
    <p:sldId id="284" r:id="rId12"/>
    <p:sldId id="285" r:id="rId13"/>
    <p:sldId id="286" r:id="rId14"/>
    <p:sldId id="291" r:id="rId15"/>
    <p:sldId id="287" r:id="rId16"/>
    <p:sldId id="290" r:id="rId17"/>
    <p:sldId id="288" r:id="rId18"/>
    <p:sldId id="289" r:id="rId19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2D83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3FDE6-0315-BC43-AF11-9504BBBFD816}" type="datetimeFigureOut">
              <a:rPr lang="it-IT" smtClean="0"/>
              <a:t>02/08/2019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41A33-F598-074D-9990-B4452B68A9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7042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FE641-0713-EC48-A830-F99CFBA73EC8}" type="datetimeFigureOut">
              <a:rPr lang="it-IT" smtClean="0"/>
              <a:t>02/08/2019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E1725C-E747-804C-B232-85C1F41C46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02623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1725C-E747-804C-B232-85C1F41C46A3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6678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E1725C-E747-804C-B232-85C1F41C46A3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6064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731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4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328899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2265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663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403350" cy="365125"/>
          </a:xfrm>
          <a:prstGeom prst="rect">
            <a:avLst/>
          </a:prstGeom>
        </p:spPr>
        <p:txBody>
          <a:bodyPr/>
          <a:lstStyle/>
          <a:p>
            <a:fld id="{F1BAF9CA-F339-8E4E-9ADF-703E60DCF93B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 bwMode="auto">
          <a:xfrm>
            <a:off x="97032" y="142600"/>
            <a:ext cx="7108344" cy="67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4097331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egnaposto titolo 1"/>
          <p:cNvSpPr>
            <a:spLocks noGrp="1"/>
          </p:cNvSpPr>
          <p:nvPr>
            <p:ph type="title"/>
          </p:nvPr>
        </p:nvSpPr>
        <p:spPr bwMode="auto">
          <a:xfrm>
            <a:off x="97032" y="142600"/>
            <a:ext cx="8666333" cy="67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lo stile del titolo</a:t>
            </a:r>
          </a:p>
        </p:txBody>
      </p:sp>
      <p:sp>
        <p:nvSpPr>
          <p:cNvPr id="18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380021" y="1443095"/>
            <a:ext cx="8229600" cy="4328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</a:p>
        </p:txBody>
      </p:sp>
      <p:sp>
        <p:nvSpPr>
          <p:cNvPr id="21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452183" y="6453124"/>
            <a:ext cx="547601" cy="3706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B2CC98-2828-5A4E-B6FF-FFBB2B250B1C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  <p:cxnSp>
        <p:nvCxnSpPr>
          <p:cNvPr id="22" name="Connettore 1 21"/>
          <p:cNvCxnSpPr/>
          <p:nvPr userDrawn="1"/>
        </p:nvCxnSpPr>
        <p:spPr>
          <a:xfrm>
            <a:off x="211832" y="859432"/>
            <a:ext cx="8820776" cy="0"/>
          </a:xfrm>
          <a:prstGeom prst="line">
            <a:avLst/>
          </a:prstGeom>
          <a:ln w="9525" cmpd="sng">
            <a:solidFill>
              <a:srgbClr val="4F81B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Immagine 7" descr="logo-RL-or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973" y="6247070"/>
            <a:ext cx="948635" cy="489869"/>
          </a:xfrm>
          <a:prstGeom prst="rect">
            <a:avLst/>
          </a:prstGeom>
        </p:spPr>
      </p:pic>
      <p:cxnSp>
        <p:nvCxnSpPr>
          <p:cNvPr id="7" name="Connettore 1 6"/>
          <p:cNvCxnSpPr/>
          <p:nvPr userDrawn="1"/>
        </p:nvCxnSpPr>
        <p:spPr>
          <a:xfrm>
            <a:off x="221271" y="6453535"/>
            <a:ext cx="7795302" cy="0"/>
          </a:xfrm>
          <a:prstGeom prst="line">
            <a:avLst/>
          </a:prstGeom>
          <a:ln w="9525" cmpd="sng">
            <a:solidFill>
              <a:srgbClr val="4F81B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9687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tx1">
              <a:lumMod val="85000"/>
              <a:lumOff val="15000"/>
            </a:schemeClr>
          </a:solidFill>
          <a:latin typeface="Humanist 521 BT"/>
          <a:ea typeface="+mj-ea"/>
          <a:cs typeface="Humanist 521 B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Humanist 521 BT"/>
          <a:ea typeface="+mn-ea"/>
          <a:cs typeface="Humanist 521 BT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800" kern="1200">
          <a:solidFill>
            <a:schemeClr val="tx1">
              <a:lumMod val="85000"/>
              <a:lumOff val="15000"/>
            </a:schemeClr>
          </a:solidFill>
          <a:latin typeface="Humanist 521 BT"/>
          <a:ea typeface="+mn-ea"/>
          <a:cs typeface="Humanist 521 BT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Humanist 521 BT"/>
          <a:ea typeface="+mn-ea"/>
          <a:cs typeface="Humanist 521 BT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Humanist 521 BT"/>
          <a:ea typeface="+mn-ea"/>
          <a:cs typeface="Humanist 521 BT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»"/>
        <a:defRPr sz="2000" kern="1200">
          <a:solidFill>
            <a:schemeClr val="tx1">
              <a:lumMod val="85000"/>
              <a:lumOff val="15000"/>
            </a:schemeClr>
          </a:solidFill>
          <a:latin typeface="Humanist 521 BT"/>
          <a:ea typeface="+mn-ea"/>
          <a:cs typeface="Humanist 521 B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685800" y="895927"/>
            <a:ext cx="7772400" cy="3426691"/>
          </a:xfrm>
        </p:spPr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/>
              <a:t/>
            </a:r>
            <a:br>
              <a:rPr lang="it-IT" sz="2400" dirty="0"/>
            </a:b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/>
              <a:t/>
            </a:r>
            <a:br>
              <a:rPr lang="it-IT" sz="2400" dirty="0"/>
            </a:br>
            <a:r>
              <a:rPr lang="it-IT" sz="2400" dirty="0" smtClean="0"/>
              <a:t>Sonia Viale</a:t>
            </a:r>
            <a:br>
              <a:rPr lang="it-IT" sz="2400" dirty="0" smtClean="0"/>
            </a:br>
            <a:r>
              <a:rPr lang="it-IT" sz="2400" dirty="0"/>
              <a:t/>
            </a:r>
            <a:br>
              <a:rPr lang="it-IT" sz="2400" dirty="0"/>
            </a:b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Come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le istituzioni possono lavorare meglio insieme nell’interesse dei minori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/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 smtClean="0">
                <a:solidFill>
                  <a:schemeClr val="tx1"/>
                </a:solidFill>
              </a:rPr>
              <a:t>Il </a:t>
            </a:r>
            <a:r>
              <a:rPr lang="it-IT" sz="2400" dirty="0">
                <a:solidFill>
                  <a:schemeClr val="tx1"/>
                </a:solidFill>
              </a:rPr>
              <a:t>ruolo delle famiglie</a:t>
            </a:r>
            <a:r>
              <a:rPr lang="it-IT" sz="24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it-IT" sz="24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</a:br>
            <a:r>
              <a:rPr lang="it-IT" sz="4800" dirty="0"/>
              <a:t/>
            </a:r>
            <a:br>
              <a:rPr lang="it-IT" sz="4800" dirty="0"/>
            </a:br>
            <a:endParaRPr lang="it-IT" sz="4800" b="0" dirty="0"/>
          </a:p>
        </p:txBody>
      </p:sp>
      <p:sp>
        <p:nvSpPr>
          <p:cNvPr id="2" name="Sottotitolo 1"/>
          <p:cNvSpPr>
            <a:spLocks noGrp="1"/>
          </p:cNvSpPr>
          <p:nvPr>
            <p:ph type="subTitle" idx="1"/>
          </p:nvPr>
        </p:nvSpPr>
        <p:spPr>
          <a:xfrm>
            <a:off x="1371600" y="4498109"/>
            <a:ext cx="6400800" cy="583390"/>
          </a:xfrm>
        </p:spPr>
        <p:txBody>
          <a:bodyPr/>
          <a:lstStyle/>
          <a:p>
            <a:r>
              <a:rPr lang="it-IT" sz="2400" dirty="0" smtClean="0"/>
              <a:t>Sala della Trasparenza - 2 agosto 2019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40474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1366301"/>
            <a:ext cx="8229600" cy="4642613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 smtClean="0"/>
              <a:t>Fondi per la </a:t>
            </a:r>
            <a:r>
              <a:rPr lang="it-IT" sz="2800" b="1" dirty="0" smtClean="0"/>
              <a:t>FORMAZIONE, </a:t>
            </a:r>
            <a:r>
              <a:rPr lang="it-IT" sz="2800" dirty="0" smtClean="0"/>
              <a:t>realizzata anche in collaborazione con ANCI</a:t>
            </a:r>
            <a:r>
              <a:rPr lang="it-IT" sz="2800" b="1" dirty="0" smtClean="0"/>
              <a:t>,</a:t>
            </a:r>
            <a:r>
              <a:rPr lang="it-IT" sz="2800" dirty="0" smtClean="0"/>
              <a:t> per gli operatori del sistema integrato dei servizi sociosanitari su:</a:t>
            </a:r>
          </a:p>
          <a:p>
            <a:pPr marL="0" indent="0">
              <a:buNone/>
            </a:pPr>
            <a:endParaRPr lang="it-IT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t-IT" sz="2800" dirty="0"/>
              <a:t> </a:t>
            </a:r>
            <a:r>
              <a:rPr lang="it-IT" sz="2400" dirty="0" smtClean="0"/>
              <a:t>TEMI DELLA </a:t>
            </a:r>
            <a:r>
              <a:rPr lang="it-IT" sz="2400" b="1" dirty="0" smtClean="0"/>
              <a:t>FAMIGLIA</a:t>
            </a:r>
            <a:r>
              <a:rPr lang="it-IT" sz="2400" dirty="0" smtClean="0"/>
              <a:t> E DEI </a:t>
            </a:r>
            <a:r>
              <a:rPr lang="it-IT" sz="2400" b="1" dirty="0" smtClean="0"/>
              <a:t>MINORI</a:t>
            </a:r>
          </a:p>
          <a:p>
            <a:pPr marL="0" indent="0">
              <a:buNone/>
            </a:pPr>
            <a:endParaRPr lang="it-IT" sz="24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 smtClean="0"/>
              <a:t>Approfondimenti su </a:t>
            </a:r>
            <a:r>
              <a:rPr lang="it-IT" sz="2400" b="1" dirty="0" smtClean="0"/>
              <a:t>Percorsi Integrati di Accompagnamento della Genitorialità </a:t>
            </a:r>
            <a:r>
              <a:rPr lang="it-IT" sz="2400" dirty="0" smtClean="0"/>
              <a:t>per famiglie in situazioni di vulnerabilità e attivazione dei dispositivi di intervento, con particolare riferimento all’educativa familiare e territoriale, in coerenza con le indicazioni nazionali ed internazionali. </a:t>
            </a:r>
            <a:endParaRPr lang="it-IT" sz="2400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10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142600"/>
            <a:ext cx="9144000" cy="672075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Formazione</a:t>
            </a:r>
            <a:r>
              <a:rPr lang="it-IT" dirty="0" smtClean="0"/>
              <a:t> 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98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z="2400" dirty="0" smtClean="0"/>
              <a:t>Dal 2013 Regione Liguria partecipa al </a:t>
            </a:r>
            <a:r>
              <a:rPr lang="it-IT" sz="2400" b="1" dirty="0" smtClean="0"/>
              <a:t>P</a:t>
            </a:r>
            <a:r>
              <a:rPr lang="it-IT" sz="2400" dirty="0" smtClean="0"/>
              <a:t>rogramma di </a:t>
            </a:r>
            <a:r>
              <a:rPr lang="it-IT" sz="2400" b="1" dirty="0" smtClean="0"/>
              <a:t>I</a:t>
            </a:r>
            <a:r>
              <a:rPr lang="it-IT" sz="2400" dirty="0" smtClean="0"/>
              <a:t>ntervento </a:t>
            </a:r>
            <a:r>
              <a:rPr lang="it-IT" sz="2400" b="1" dirty="0" smtClean="0"/>
              <a:t>P</a:t>
            </a:r>
            <a:r>
              <a:rPr lang="it-IT" sz="2400" dirty="0" smtClean="0"/>
              <a:t>er la </a:t>
            </a:r>
            <a:r>
              <a:rPr lang="it-IT" sz="2400" b="1" dirty="0" smtClean="0"/>
              <a:t>P</a:t>
            </a:r>
            <a:r>
              <a:rPr lang="it-IT" sz="2400" dirty="0" smtClean="0"/>
              <a:t>revenzione dell’</a:t>
            </a:r>
            <a:r>
              <a:rPr lang="it-IT" sz="2400" b="1" dirty="0" smtClean="0"/>
              <a:t>I</a:t>
            </a:r>
            <a:r>
              <a:rPr lang="it-IT" sz="2400" dirty="0" smtClean="0"/>
              <a:t>stituzionalizzazione (P.I.P.P.I.) che ha come finalità principale quella di:</a:t>
            </a:r>
          </a:p>
          <a:p>
            <a:pPr marL="0" indent="0" algn="just">
              <a:buNone/>
            </a:pPr>
            <a:endParaRPr lang="it-IT" sz="24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000" dirty="0" smtClean="0"/>
              <a:t>Individuare, sperimentare, monitorare, valutare, codificare</a:t>
            </a:r>
            <a:r>
              <a:rPr lang="it-IT" sz="2000" dirty="0"/>
              <a:t> </a:t>
            </a:r>
            <a:r>
              <a:rPr lang="it-IT" sz="2000" b="1" dirty="0" smtClean="0"/>
              <a:t>un approccio intensivo continuo e flessibile</a:t>
            </a:r>
            <a:r>
              <a:rPr lang="it-IT" sz="2000" dirty="0" smtClean="0"/>
              <a:t>, ma allo stesso tempo strutturato, di presa in carico del nucleo familiare,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it-IT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2000" dirty="0" smtClean="0"/>
              <a:t>che </a:t>
            </a:r>
            <a:r>
              <a:rPr lang="it-IT" sz="2000" b="1" dirty="0" smtClean="0"/>
              <a:t>riduca significativamente i rischi di allontanamento </a:t>
            </a:r>
            <a:r>
              <a:rPr lang="it-IT" sz="2000" dirty="0" smtClean="0"/>
              <a:t>del bambino o del ragazzo dalla famiglia di origine e/o che renda l’allontanamento, se necessario, un’azione fortemente limitata nel tempo.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11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142600"/>
            <a:ext cx="9144000" cy="672075"/>
          </a:xfrm>
        </p:spPr>
        <p:txBody>
          <a:bodyPr/>
          <a:lstStyle/>
          <a:p>
            <a:pPr algn="ctr"/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l programma nazionale P.I.P.P.I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683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>
                <a:solidFill>
                  <a:schemeClr val="tx1"/>
                </a:solidFill>
              </a:rPr>
              <a:t>Con il </a:t>
            </a:r>
            <a:r>
              <a:rPr lang="it-IT" sz="2400" dirty="0">
                <a:solidFill>
                  <a:schemeClr val="tx1"/>
                </a:solidFill>
              </a:rPr>
              <a:t>DGR 639 del </a:t>
            </a:r>
            <a:r>
              <a:rPr lang="it-IT" sz="2400" dirty="0" smtClean="0">
                <a:solidFill>
                  <a:schemeClr val="tx1"/>
                </a:solidFill>
              </a:rPr>
              <a:t>03/08/2018 Regione Liguria ha recepito il documento nazionale: </a:t>
            </a:r>
            <a:r>
              <a:rPr lang="it-IT" sz="2400" b="1" dirty="0" smtClean="0">
                <a:solidFill>
                  <a:schemeClr val="tx1"/>
                </a:solidFill>
              </a:rPr>
              <a:t>«</a:t>
            </a:r>
            <a:r>
              <a:rPr lang="it-IT" sz="2400" b="1" dirty="0"/>
              <a:t>Linee di </a:t>
            </a:r>
            <a:r>
              <a:rPr lang="it-IT" sz="2400" b="1" dirty="0" smtClean="0"/>
              <a:t>indirizzo per </a:t>
            </a:r>
            <a:r>
              <a:rPr lang="it-IT" sz="2400" b="1" dirty="0"/>
              <a:t>l’intervento con bambini e famiglie in situazione di vulnerabilità – promozione della </a:t>
            </a:r>
            <a:r>
              <a:rPr lang="it-IT" sz="2400" b="1" dirty="0" smtClean="0"/>
              <a:t>genitorialità positiva</a:t>
            </a:r>
            <a:r>
              <a:rPr lang="it-IT" sz="2400" b="1" dirty="0" smtClean="0">
                <a:solidFill>
                  <a:schemeClr val="tx1"/>
                </a:solidFill>
              </a:rPr>
              <a:t>», </a:t>
            </a:r>
            <a:r>
              <a:rPr lang="it-IT" sz="2400" dirty="0" smtClean="0">
                <a:solidFill>
                  <a:schemeClr val="tx1"/>
                </a:solidFill>
              </a:rPr>
              <a:t>che:</a:t>
            </a:r>
            <a:endParaRPr lang="it-IT" sz="2000" dirty="0">
              <a:solidFill>
                <a:schemeClr val="tx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Promuovono approcci innovativi di intervento intensivo </a:t>
            </a:r>
            <a:r>
              <a:rPr lang="it-IT" sz="2400" dirty="0">
                <a:solidFill>
                  <a:schemeClr val="tx1"/>
                </a:solidFill>
              </a:rPr>
              <a:t>ed integrato </a:t>
            </a:r>
            <a:r>
              <a:rPr lang="it-IT" sz="2400" dirty="0" smtClean="0">
                <a:solidFill>
                  <a:schemeClr val="tx1"/>
                </a:solidFill>
              </a:rPr>
              <a:t>con la famiglia</a:t>
            </a: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Descrivono come attivare tali approcci per mantenere il minore nel nucleo (azioni di sostegno socio-educativo, solidale, di auto e muto aiuto, economico..)</a:t>
            </a:r>
            <a:endParaRPr lang="it-IT" sz="2400" dirty="0">
              <a:solidFill>
                <a:schemeClr val="tx1"/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12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142600"/>
            <a:ext cx="9144000" cy="672075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DGR 639 del 03/08/2018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432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10066" y="2002758"/>
            <a:ext cx="3784862" cy="1608189"/>
          </a:xfrm>
        </p:spPr>
        <p:txBody>
          <a:bodyPr/>
          <a:lstStyle/>
          <a:p>
            <a:pPr algn="just"/>
            <a:r>
              <a:rPr lang="it-IT" sz="2000" dirty="0" smtClean="0"/>
              <a:t>DGR 535/2015: </a:t>
            </a:r>
            <a:r>
              <a:rPr lang="it-IT" sz="2000" b="1" dirty="0" smtClean="0"/>
              <a:t>linee di indirizzo regionali</a:t>
            </a:r>
            <a:r>
              <a:rPr lang="it-IT" sz="2000" dirty="0" smtClean="0"/>
              <a:t> </a:t>
            </a:r>
            <a:r>
              <a:rPr lang="it-IT" sz="2000" b="1" dirty="0"/>
              <a:t>per l’affidamento familiare </a:t>
            </a:r>
            <a:r>
              <a:rPr lang="it-IT" sz="2000" dirty="0" smtClean="0"/>
              <a:t>a seguito dell’emanazione di quelle nazionali del 2012</a:t>
            </a:r>
            <a:endParaRPr lang="it-IT" sz="2000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13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142600"/>
            <a:ext cx="9144000" cy="672075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Affidamento familiare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024487" y="1299148"/>
            <a:ext cx="334651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ct val="20000"/>
              </a:spcBef>
              <a:buClr>
                <a:schemeClr val="tx2"/>
              </a:buClr>
              <a:buFont typeface="Arial"/>
              <a:buChar char="•"/>
            </a:pPr>
            <a:r>
              <a:rPr lang="it-IT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umanist 521 BT"/>
                <a:cs typeface="Humanist 521 BT"/>
              </a:rPr>
              <a:t>PIU’ RECENTEMENTE:</a:t>
            </a:r>
          </a:p>
          <a:p>
            <a:pPr algn="just">
              <a:spcBef>
                <a:spcPct val="20000"/>
              </a:spcBef>
              <a:buClr>
                <a:schemeClr val="tx2"/>
              </a:buClr>
            </a:pP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umanist 521 BT"/>
                <a:cs typeface="Humanist 521 BT"/>
              </a:rPr>
              <a:t>Formazione degli operatori</a:t>
            </a:r>
            <a:r>
              <a:rPr lang="it-IT" dirty="0" smtClean="0"/>
              <a:t>,</a:t>
            </a:r>
          </a:p>
          <a:p>
            <a:pPr algn="just">
              <a:spcBef>
                <a:spcPct val="20000"/>
              </a:spcBef>
              <a:buClr>
                <a:schemeClr val="tx2"/>
              </a:buClr>
            </a:pP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umanist 521 BT"/>
                <a:cs typeface="Humanist 521 BT"/>
              </a:rPr>
              <a:t>Condivisione di buone prassi e strumenti,</a:t>
            </a:r>
          </a:p>
          <a:p>
            <a:pPr algn="just">
              <a:spcBef>
                <a:spcPct val="20000"/>
              </a:spcBef>
              <a:buClr>
                <a:schemeClr val="tx2"/>
              </a:buClr>
            </a:pPr>
            <a:r>
              <a:rPr lang="it-IT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umanist 521 BT"/>
                <a:cs typeface="Humanist 521 BT"/>
              </a:rPr>
              <a:t>Confronto fra equipe territoriali diverse e al raccordo con il livello nazionale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0" y="4845377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latin typeface="Humanist 521 BT"/>
              </a:rPr>
              <a:t>Nel 2018 Regione Liguria insieme ad ANCI hanno organizzato il corso di formazione «</a:t>
            </a:r>
            <a:r>
              <a:rPr lang="it-IT" i="1" dirty="0" smtClean="0">
                <a:latin typeface="Humanist 521 BT"/>
              </a:rPr>
              <a:t>Affidamento Familiare: percorsi e innovazioni possibili</a:t>
            </a:r>
            <a:r>
              <a:rPr lang="it-IT" dirty="0" smtClean="0">
                <a:latin typeface="Humanist 521 BT"/>
              </a:rPr>
              <a:t>»  a cui hanno partecipato circa 200 operatori -  è prevista una seconda edizione per il 2020 </a:t>
            </a:r>
            <a:endParaRPr lang="it-IT" dirty="0">
              <a:latin typeface="Humanist 521 BT"/>
            </a:endParaRPr>
          </a:p>
        </p:txBody>
      </p:sp>
    </p:spTree>
    <p:extLst>
      <p:ext uri="{BB962C8B-B14F-4D97-AF65-F5344CB8AC3E}">
        <p14:creationId xmlns:p14="http://schemas.microsoft.com/office/powerpoint/2010/main" val="1731899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dirty="0" smtClean="0"/>
              <a:t>Appartengono a 	questo gruppo i </a:t>
            </a:r>
            <a:r>
              <a:rPr lang="it-IT" sz="2000" dirty="0"/>
              <a:t>referenti degli uffici regionali competenti, dei servizi territoriali sociali e sanitari, delle </a:t>
            </a:r>
            <a:r>
              <a:rPr lang="it-IT" sz="2000" dirty="0" smtClean="0"/>
              <a:t>strutture ospedaliere</a:t>
            </a:r>
            <a:r>
              <a:rPr lang="it-IT" sz="2000" dirty="0"/>
              <a:t>, delle associazioni dei medici di medicina generale e dei pediatri extra-ospedalieri, </a:t>
            </a:r>
            <a:r>
              <a:rPr lang="it-IT" sz="2000" dirty="0" smtClean="0"/>
              <a:t>dell’autorità giudiziaria</a:t>
            </a:r>
          </a:p>
          <a:p>
            <a:endParaRPr lang="it-IT" sz="1800" dirty="0" smtClean="0"/>
          </a:p>
          <a:p>
            <a:pPr marL="0" indent="0">
              <a:buNone/>
            </a:pPr>
            <a:r>
              <a:rPr lang="it-IT" sz="2400" dirty="0" smtClean="0"/>
              <a:t>Il </a:t>
            </a:r>
            <a:r>
              <a:rPr lang="it-IT" sz="2400" dirty="0"/>
              <a:t>gruppo di studio svolge le seguenti funzioni</a:t>
            </a:r>
            <a:r>
              <a:rPr lang="it-IT" sz="2400" dirty="0" smtClean="0"/>
              <a:t>:</a:t>
            </a:r>
          </a:p>
          <a:p>
            <a:pPr marL="0" indent="0">
              <a:buNone/>
            </a:pPr>
            <a:endParaRPr lang="it-IT" sz="1600" dirty="0"/>
          </a:p>
          <a:p>
            <a:r>
              <a:rPr lang="it-IT" sz="2000" dirty="0" smtClean="0"/>
              <a:t>promozione </a:t>
            </a:r>
            <a:r>
              <a:rPr lang="it-IT" sz="2000" dirty="0"/>
              <a:t>di azioni formative e di aggiornamento per gli operatori volti a migliorare le</a:t>
            </a:r>
          </a:p>
          <a:p>
            <a:r>
              <a:rPr lang="it-IT" sz="2000" dirty="0"/>
              <a:t>competenze specialistiche integrate;</a:t>
            </a:r>
          </a:p>
          <a:p>
            <a:r>
              <a:rPr lang="it-IT" sz="2000" dirty="0" smtClean="0"/>
              <a:t>condivisione </a:t>
            </a:r>
            <a:r>
              <a:rPr lang="it-IT" sz="2000" dirty="0"/>
              <a:t>e diffusione di esperienze e buone prassi;</a:t>
            </a:r>
          </a:p>
          <a:p>
            <a:r>
              <a:rPr lang="it-IT" sz="2000" dirty="0" smtClean="0"/>
              <a:t>raccordo </a:t>
            </a:r>
            <a:r>
              <a:rPr lang="it-IT" sz="2000" dirty="0"/>
              <a:t>con i gruppi tecnici istituiti a livello delle Conferenze dei Sindaci di ASL </a:t>
            </a:r>
          </a:p>
          <a:p>
            <a:r>
              <a:rPr lang="it-IT" sz="2000" dirty="0" smtClean="0"/>
              <a:t>raccordo </a:t>
            </a:r>
            <a:r>
              <a:rPr lang="it-IT" sz="2000" dirty="0"/>
              <a:t>con il livello nazionale.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14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142600"/>
            <a:ext cx="9144000" cy="672075"/>
          </a:xfrm>
        </p:spPr>
        <p:txBody>
          <a:bodyPr/>
          <a:lstStyle/>
          <a:p>
            <a:pPr algn="ctr"/>
            <a:r>
              <a:rPr lang="it-IT" sz="2800" dirty="0" smtClean="0">
                <a:solidFill>
                  <a:schemeClr val="accent1">
                    <a:lumMod val="50000"/>
                  </a:schemeClr>
                </a:solidFill>
              </a:rPr>
              <a:t>Gruppo Regionale su Maltrattamento e Abuso a danno di Minori </a:t>
            </a:r>
            <a:endParaRPr lang="it-IT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427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2400" dirty="0" smtClean="0"/>
              <a:t>Previsto dalla </a:t>
            </a:r>
            <a:r>
              <a:rPr lang="it-IT" sz="2400" b="1" dirty="0" smtClean="0"/>
              <a:t>legge regionale 6/09</a:t>
            </a:r>
            <a:endParaRPr lang="it-IT" sz="2400" dirty="0"/>
          </a:p>
          <a:p>
            <a:pPr marL="0" indent="0" algn="ctr">
              <a:buNone/>
            </a:pPr>
            <a:r>
              <a:rPr lang="it-IT" sz="2400" dirty="0" smtClean="0"/>
              <a:t>Include tutti i soggetti coinvolti nei percorsi di tutela dei minori e ha compiti di: </a:t>
            </a:r>
          </a:p>
          <a:p>
            <a:pPr marL="0" indent="0">
              <a:buNone/>
            </a:pPr>
            <a:endParaRPr lang="it-IT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it-IT" sz="2000" dirty="0" smtClean="0"/>
              <a:t>Contribuire alla promozione e alla diffusione della cultura di attenzione all’infanzia, all’adolescenza e al mondo giovanile in generale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000" dirty="0" smtClean="0"/>
              <a:t>Elaborare proposte per il superamento degli squilibri territoriali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000" dirty="0" smtClean="0"/>
              <a:t>Diffondere buone prassi tra i diversi servizi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000" dirty="0" smtClean="0"/>
              <a:t>Favorire il confronto tra esperti del mondo associativo e dei servizi istituzionali per una migliore integrazione delle politiche a favore dei minori con le politiche sociali territoriali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15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142600"/>
            <a:ext cx="9144000" cy="672075"/>
          </a:xfrm>
        </p:spPr>
        <p:txBody>
          <a:bodyPr/>
          <a:lstStyle/>
          <a:p>
            <a:pPr algn="ctr"/>
            <a:r>
              <a:rPr lang="it-IT" sz="2800" dirty="0" smtClean="0">
                <a:solidFill>
                  <a:schemeClr val="accent1">
                    <a:lumMod val="50000"/>
                  </a:schemeClr>
                </a:solidFill>
              </a:rPr>
              <a:t>Coordinamento Tecnico Regionale per le Politiche sui Minori</a:t>
            </a:r>
            <a:endParaRPr lang="it-IT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32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sz="2000" dirty="0" smtClean="0"/>
          </a:p>
          <a:p>
            <a:pPr marL="0" indent="0" algn="just">
              <a:buNone/>
            </a:pPr>
            <a:endParaRPr lang="it-IT" sz="2000" dirty="0" smtClean="0"/>
          </a:p>
          <a:p>
            <a:pPr marL="0" indent="0" algn="just">
              <a:buNone/>
            </a:pPr>
            <a:endParaRPr lang="it-IT" sz="2000" dirty="0"/>
          </a:p>
          <a:p>
            <a:pPr marL="0" indent="0" algn="just">
              <a:buNone/>
            </a:pPr>
            <a:r>
              <a:rPr lang="it-IT" sz="2400" dirty="0" smtClean="0"/>
              <a:t>Regione Liguria ha normato i requisiti minimi strutturali ed organizzativi delle strutture residenziali socio-educative per minori, attualmente contenuti nel manuale autorizzativo delle strutture sanitarie, sociosanitarie e sociali di Alisa (Legge Regionale 9/2017), regolamentando anche il sistema di vigilanza e controllo</a:t>
            </a:r>
            <a:endParaRPr lang="it-IT" sz="2400" dirty="0"/>
          </a:p>
          <a:p>
            <a:pPr marL="0" indent="0" algn="just">
              <a:buNone/>
            </a:pPr>
            <a:endParaRPr lang="it-IT" sz="2000" dirty="0" smtClean="0"/>
          </a:p>
          <a:p>
            <a:pPr marL="0" indent="0" algn="ctr">
              <a:buNone/>
            </a:pPr>
            <a:endParaRPr lang="it-IT" sz="2000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16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-158620" y="-158620"/>
            <a:ext cx="9302620" cy="1156996"/>
          </a:xfrm>
        </p:spPr>
        <p:txBody>
          <a:bodyPr/>
          <a:lstStyle/>
          <a:p>
            <a:pPr algn="ctr"/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Strutture residenziali socio-educative</a:t>
            </a:r>
            <a:br>
              <a:rPr lang="it-IT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per minori</a:t>
            </a:r>
          </a:p>
        </p:txBody>
      </p:sp>
    </p:spTree>
    <p:extLst>
      <p:ext uri="{BB962C8B-B14F-4D97-AF65-F5344CB8AC3E}">
        <p14:creationId xmlns:p14="http://schemas.microsoft.com/office/powerpoint/2010/main" val="158019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57200" y="2158152"/>
            <a:ext cx="8229600" cy="2621237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/>
              <a:t>Regione </a:t>
            </a:r>
            <a:r>
              <a:rPr lang="it-IT" dirty="0" smtClean="0"/>
              <a:t>Liguria eroga annualmente </a:t>
            </a:r>
          </a:p>
          <a:p>
            <a:pPr marL="0" indent="0" algn="ctr">
              <a:buNone/>
            </a:pPr>
            <a:r>
              <a:rPr lang="it-IT" b="1" dirty="0" smtClean="0"/>
              <a:t>€ 900.000,00 </a:t>
            </a:r>
            <a:r>
              <a:rPr lang="it-IT" dirty="0" smtClean="0"/>
              <a:t>per il sostegno ai piccoli e  piccolissimi comuni  per le  spese di collocamento dei minori sotto tutela nelle strutture residenziali </a:t>
            </a:r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17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2636" y="-186612"/>
            <a:ext cx="9041363" cy="1138334"/>
          </a:xfrm>
        </p:spPr>
        <p:txBody>
          <a:bodyPr/>
          <a:lstStyle/>
          <a:p>
            <a:pPr algn="ctr"/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Strutture residenziali socio-educative</a:t>
            </a:r>
            <a:br>
              <a:rPr lang="it-IT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per minori</a:t>
            </a:r>
          </a:p>
        </p:txBody>
      </p:sp>
    </p:spTree>
    <p:extLst>
      <p:ext uri="{BB962C8B-B14F-4D97-AF65-F5344CB8AC3E}">
        <p14:creationId xmlns:p14="http://schemas.microsoft.com/office/powerpoint/2010/main" val="95415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0" y="3053700"/>
            <a:ext cx="9144000" cy="1414606"/>
          </a:xfrm>
        </p:spPr>
        <p:txBody>
          <a:bodyPr/>
          <a:lstStyle/>
          <a:p>
            <a:pPr marL="0" indent="0" algn="ctr">
              <a:buNone/>
            </a:pPr>
            <a:r>
              <a:rPr lang="it-IT" sz="4400" b="1" dirty="0" smtClean="0">
                <a:solidFill>
                  <a:schemeClr val="accent1">
                    <a:lumMod val="50000"/>
                  </a:schemeClr>
                </a:solidFill>
              </a:rPr>
              <a:t>GRAZIE PER L’ATTENZIONE </a:t>
            </a:r>
            <a:endParaRPr lang="it-IT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130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2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66255" y="142600"/>
            <a:ext cx="8534399" cy="672075"/>
          </a:xfrm>
        </p:spPr>
        <p:txBody>
          <a:bodyPr/>
          <a:lstStyle/>
          <a:p>
            <a:pPr algn="ctr"/>
            <a:r>
              <a:rPr lang="it-IT" sz="3600" dirty="0" smtClean="0">
                <a:solidFill>
                  <a:schemeClr val="accent1">
                    <a:lumMod val="50000"/>
                  </a:schemeClr>
                </a:solidFill>
              </a:rPr>
              <a:t>Alcuni dati in Regione Liguria (2016)</a:t>
            </a:r>
            <a:endParaRPr lang="it-IT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 smtClean="0"/>
              <a:t>14.605</a:t>
            </a:r>
            <a:r>
              <a:rPr lang="it-IT" dirty="0" smtClean="0"/>
              <a:t> minorenni in carico ai servizi sociali*</a:t>
            </a:r>
          </a:p>
          <a:p>
            <a:pPr marL="0" indent="0">
              <a:buNone/>
            </a:pPr>
            <a:r>
              <a:rPr lang="it-IT" dirty="0"/>
              <a:t> </a:t>
            </a:r>
            <a:endParaRPr lang="it-IT" dirty="0" smtClean="0"/>
          </a:p>
          <a:p>
            <a:pPr marL="0" indent="0">
              <a:buNone/>
            </a:pPr>
            <a:r>
              <a:rPr lang="it-IT" b="1" dirty="0" smtClean="0"/>
              <a:t>€ 102.884.864,00</a:t>
            </a:r>
            <a:r>
              <a:rPr lang="it-IT" dirty="0" smtClean="0"/>
              <a:t>, spesa </a:t>
            </a:r>
            <a:r>
              <a:rPr lang="it-IT" dirty="0"/>
              <a:t>totale dei Comuni liguri </a:t>
            </a:r>
            <a:r>
              <a:rPr lang="it-IT" dirty="0" smtClean="0"/>
              <a:t>per </a:t>
            </a:r>
            <a:r>
              <a:rPr lang="it-IT" dirty="0"/>
              <a:t>l’area minori e </a:t>
            </a:r>
            <a:r>
              <a:rPr lang="it-IT" dirty="0" smtClean="0"/>
              <a:t>famiglie**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sz="1600" i="1" dirty="0" smtClean="0"/>
              <a:t>Fonte:</a:t>
            </a:r>
          </a:p>
          <a:p>
            <a:pPr marL="0" indent="0">
              <a:buNone/>
            </a:pPr>
            <a:r>
              <a:rPr lang="it-IT" sz="1600" i="1" dirty="0" smtClean="0"/>
              <a:t>*   Ricerca Istituto degli Innocenti per ANCI Liguria</a:t>
            </a:r>
            <a:endParaRPr lang="it-IT" sz="1600" i="1" dirty="0"/>
          </a:p>
          <a:p>
            <a:pPr marL="0" indent="0">
              <a:buNone/>
            </a:pPr>
            <a:r>
              <a:rPr lang="it-IT" sz="1600" i="1" dirty="0" smtClean="0"/>
              <a:t>** </a:t>
            </a:r>
            <a:r>
              <a:rPr lang="it-IT" sz="1600" i="1" dirty="0" err="1" smtClean="0"/>
              <a:t>I.Stat</a:t>
            </a:r>
            <a:r>
              <a:rPr lang="it-IT" sz="1600" i="1" dirty="0" smtClean="0"/>
              <a:t> </a:t>
            </a:r>
            <a:r>
              <a:rPr lang="it-IT" sz="1600" i="1" dirty="0"/>
              <a:t>- Interventi e servizi sociali dei </a:t>
            </a:r>
            <a:r>
              <a:rPr lang="it-IT" sz="1600" i="1" dirty="0" smtClean="0"/>
              <a:t>Comuni</a:t>
            </a:r>
            <a:endParaRPr lang="it-IT" sz="1600" i="1" dirty="0"/>
          </a:p>
        </p:txBody>
      </p:sp>
    </p:spTree>
    <p:extLst>
      <p:ext uri="{BB962C8B-B14F-4D97-AF65-F5344CB8AC3E}">
        <p14:creationId xmlns:p14="http://schemas.microsoft.com/office/powerpoint/2010/main" val="1430398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3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203200" y="142600"/>
            <a:ext cx="8765308" cy="672075"/>
          </a:xfrm>
        </p:spPr>
        <p:txBody>
          <a:bodyPr/>
          <a:lstStyle/>
          <a:p>
            <a:pPr algn="ct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Alcuni dati in Regione Liguria (2016)</a:t>
            </a: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71055" y="114462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577</a:t>
            </a:r>
            <a:r>
              <a:rPr lang="it-IT" dirty="0"/>
              <a:t> </a:t>
            </a:r>
            <a:r>
              <a:rPr lang="it-IT" dirty="0" smtClean="0"/>
              <a:t>minorenni </a:t>
            </a:r>
            <a:r>
              <a:rPr lang="it-IT" dirty="0"/>
              <a:t>in </a:t>
            </a:r>
            <a:r>
              <a:rPr lang="it-IT" dirty="0" smtClean="0"/>
              <a:t>affido*</a:t>
            </a:r>
            <a:endParaRPr lang="it-IT" dirty="0"/>
          </a:p>
          <a:p>
            <a:pPr marL="0" indent="0">
              <a:buNone/>
            </a:pPr>
            <a:endParaRPr lang="it-IT" b="1" dirty="0" smtClean="0"/>
          </a:p>
          <a:p>
            <a:pPr marL="0" indent="0">
              <a:buNone/>
            </a:pPr>
            <a:r>
              <a:rPr lang="it-IT" b="1" dirty="0" smtClean="0"/>
              <a:t>€   </a:t>
            </a:r>
            <a:r>
              <a:rPr lang="it-IT" b="1" dirty="0"/>
              <a:t>3.373.310,00 </a:t>
            </a:r>
            <a:r>
              <a:rPr lang="it-IT" dirty="0"/>
              <a:t>spesa totale dei Comuni liguri per </a:t>
            </a:r>
            <a:r>
              <a:rPr lang="it-IT" dirty="0" smtClean="0"/>
              <a:t>affido familiare**</a:t>
            </a:r>
          </a:p>
          <a:p>
            <a:pPr marL="0" indent="0">
              <a:buNone/>
            </a:pPr>
            <a:endParaRPr lang="it-IT" b="1" dirty="0" smtClean="0"/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sz="1600" i="1" dirty="0"/>
              <a:t>Fonte:</a:t>
            </a:r>
          </a:p>
          <a:p>
            <a:pPr marL="0" indent="0">
              <a:buNone/>
            </a:pPr>
            <a:r>
              <a:rPr lang="it-IT" sz="1600" i="1" dirty="0"/>
              <a:t>*   Ricerca Istituto degli Innocenti per ANCI Liguria</a:t>
            </a:r>
          </a:p>
          <a:p>
            <a:pPr marL="0" indent="0">
              <a:buNone/>
            </a:pPr>
            <a:r>
              <a:rPr lang="it-IT" sz="1600" i="1" dirty="0"/>
              <a:t>** </a:t>
            </a:r>
            <a:r>
              <a:rPr lang="it-IT" sz="1600" i="1" dirty="0" err="1"/>
              <a:t>I.Stat</a:t>
            </a:r>
            <a:r>
              <a:rPr lang="it-IT" sz="1600" i="1" dirty="0"/>
              <a:t> - Interventi e servizi sociali dei Comuni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9887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4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97032" y="142600"/>
            <a:ext cx="8853004" cy="672075"/>
          </a:xfrm>
        </p:spPr>
        <p:txBody>
          <a:bodyPr/>
          <a:lstStyle/>
          <a:p>
            <a:pPr algn="ct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Alcuni dati in Regione Liguria (2016)</a:t>
            </a: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15636" y="136630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it-IT" b="1" dirty="0" smtClean="0"/>
              <a:t>988 </a:t>
            </a:r>
            <a:r>
              <a:rPr lang="it-IT" dirty="0"/>
              <a:t>minori in </a:t>
            </a:r>
            <a:r>
              <a:rPr lang="it-IT" dirty="0" smtClean="0"/>
              <a:t>struttura*</a:t>
            </a:r>
          </a:p>
          <a:p>
            <a:pPr marL="0" indent="0">
              <a:buNone/>
            </a:pPr>
            <a:endParaRPr lang="it-IT" b="1" dirty="0" smtClean="0"/>
          </a:p>
          <a:p>
            <a:pPr marL="0" indent="0">
              <a:buNone/>
            </a:pPr>
            <a:r>
              <a:rPr lang="it-IT" b="1" dirty="0" smtClean="0"/>
              <a:t>€ </a:t>
            </a:r>
            <a:r>
              <a:rPr lang="it-IT" b="1" dirty="0"/>
              <a:t>27.102.081,00 </a:t>
            </a:r>
            <a:r>
              <a:rPr lang="it-IT" dirty="0"/>
              <a:t>spesa totale dei Comuni liguri per </a:t>
            </a:r>
            <a:r>
              <a:rPr lang="it-IT" dirty="0" smtClean="0"/>
              <a:t>strutture residenziali per minori**</a:t>
            </a: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sz="1600" i="1" dirty="0" smtClean="0"/>
              <a:t>Fonte:</a:t>
            </a:r>
          </a:p>
          <a:p>
            <a:pPr marL="0" indent="0">
              <a:buNone/>
            </a:pPr>
            <a:r>
              <a:rPr lang="it-IT" sz="1600" i="1" dirty="0"/>
              <a:t>*   Ricerca Istituto degli Innocenti per ANCI Liguria</a:t>
            </a:r>
          </a:p>
          <a:p>
            <a:pPr marL="0" indent="0">
              <a:buNone/>
            </a:pPr>
            <a:r>
              <a:rPr lang="it-IT" sz="1600" i="1" dirty="0"/>
              <a:t>** </a:t>
            </a:r>
            <a:r>
              <a:rPr lang="it-IT" sz="1600" i="1" dirty="0" err="1"/>
              <a:t>I.Stat</a:t>
            </a:r>
            <a:r>
              <a:rPr lang="it-IT" sz="1600" i="1" dirty="0"/>
              <a:t> - Interventi e servizi sociali dei Comuni</a:t>
            </a:r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549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5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42600"/>
            <a:ext cx="8569234" cy="672075"/>
          </a:xfrm>
        </p:spPr>
        <p:txBody>
          <a:bodyPr/>
          <a:lstStyle/>
          <a:p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Raffronto 2016 - 2017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447760"/>
              </p:ext>
            </p:extLst>
          </p:nvPr>
        </p:nvGraphicFramePr>
        <p:xfrm>
          <a:off x="457200" y="1366838"/>
          <a:ext cx="8229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82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6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7459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dirty="0" smtClean="0"/>
                        <a:t>2016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dirty="0" smtClean="0"/>
                        <a:t>2017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dirty="0" smtClean="0"/>
                        <a:t>Differenza 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 smtClean="0"/>
                        <a:t>Minori</a:t>
                      </a:r>
                      <a:r>
                        <a:rPr lang="it-IT" sz="3200" baseline="0" dirty="0" smtClean="0"/>
                        <a:t> in struttura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3200" b="0" dirty="0" smtClean="0"/>
                        <a:t>577</a:t>
                      </a:r>
                      <a:endParaRPr lang="it-IT" sz="3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3200" dirty="0" smtClean="0"/>
                        <a:t>570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3200" b="1" dirty="0" smtClean="0"/>
                        <a:t>-7</a:t>
                      </a:r>
                      <a:endParaRPr lang="it-IT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 smtClean="0"/>
                        <a:t>Minori in affidamento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3200" dirty="0" smtClean="0"/>
                        <a:t>988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3200" dirty="0" smtClean="0"/>
                        <a:t>854</a:t>
                      </a:r>
                    </a:p>
                    <a:p>
                      <a:pPr algn="r"/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3200" b="1" dirty="0" smtClean="0"/>
                        <a:t>-134</a:t>
                      </a:r>
                      <a:endParaRPr lang="it-IT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 smtClean="0"/>
                        <a:t>Totale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3200" dirty="0" smtClean="0"/>
                        <a:t>1565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3200" dirty="0" smtClean="0"/>
                        <a:t>1424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3200" b="1" dirty="0" smtClean="0"/>
                        <a:t>-141</a:t>
                      </a:r>
                      <a:endParaRPr lang="it-IT" sz="3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006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6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97032" y="142600"/>
            <a:ext cx="8797586" cy="672075"/>
          </a:xfrm>
        </p:spPr>
        <p:txBody>
          <a:bodyPr/>
          <a:lstStyle/>
          <a:p>
            <a:pPr algn="ct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Alcuni dati in Regione Liguria (2016)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13.040</a:t>
            </a:r>
            <a:r>
              <a:rPr lang="it-IT" dirty="0"/>
              <a:t> </a:t>
            </a:r>
            <a:r>
              <a:rPr lang="it-IT" dirty="0" smtClean="0"/>
              <a:t>minori </a:t>
            </a:r>
            <a:r>
              <a:rPr lang="it-IT" dirty="0"/>
              <a:t>in carico ai servizi sociali territoriali ma non </a:t>
            </a:r>
            <a:r>
              <a:rPr lang="it-IT" dirty="0" smtClean="0"/>
              <a:t>allontanati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b="1" dirty="0" smtClean="0"/>
              <a:t>€ 72.360.627,00 </a:t>
            </a:r>
            <a:r>
              <a:rPr lang="it-IT" dirty="0"/>
              <a:t>spesa totale dei Comuni liguri per </a:t>
            </a:r>
            <a:r>
              <a:rPr lang="it-IT" dirty="0" smtClean="0"/>
              <a:t>l’area </a:t>
            </a:r>
            <a:r>
              <a:rPr lang="it-IT" dirty="0"/>
              <a:t>minori e </a:t>
            </a:r>
            <a:r>
              <a:rPr lang="it-IT" dirty="0" smtClean="0"/>
              <a:t>famiglie, </a:t>
            </a:r>
            <a:r>
              <a:rPr lang="it-IT" dirty="0"/>
              <a:t>escluse spese per affido, adozione e strutture residenziali</a:t>
            </a:r>
            <a:r>
              <a:rPr lang="it-IT" sz="2800" dirty="0" smtClean="0"/>
              <a:t>.</a:t>
            </a:r>
          </a:p>
          <a:p>
            <a:pPr marL="0" indent="0">
              <a:buNone/>
            </a:pPr>
            <a:endParaRPr lang="it-IT" sz="1600" i="1" dirty="0" smtClean="0"/>
          </a:p>
          <a:p>
            <a:pPr marL="0" indent="0">
              <a:buNone/>
            </a:pPr>
            <a:r>
              <a:rPr lang="it-IT" sz="1600" i="1" dirty="0" smtClean="0"/>
              <a:t>Fonte</a:t>
            </a:r>
            <a:r>
              <a:rPr lang="it-IT" sz="1600" i="1" dirty="0"/>
              <a:t>:</a:t>
            </a:r>
          </a:p>
          <a:p>
            <a:pPr marL="0" indent="0">
              <a:buNone/>
            </a:pPr>
            <a:r>
              <a:rPr lang="it-IT" sz="1600" i="1" dirty="0"/>
              <a:t>*   Ricerca Istituto degli Innocenti per ANCI Liguria</a:t>
            </a:r>
          </a:p>
          <a:p>
            <a:pPr marL="0" indent="0">
              <a:buNone/>
            </a:pPr>
            <a:r>
              <a:rPr lang="it-IT" sz="1600" i="1" dirty="0"/>
              <a:t>** </a:t>
            </a:r>
            <a:r>
              <a:rPr lang="it-IT" sz="1600" i="1" dirty="0" err="1"/>
              <a:t>I.Stat</a:t>
            </a:r>
            <a:r>
              <a:rPr lang="it-IT" sz="1600" i="1" dirty="0"/>
              <a:t> - Interventi e servizi sociali dei Comuni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329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7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1031492"/>
          </a:xfrm>
        </p:spPr>
        <p:txBody>
          <a:bodyPr/>
          <a:lstStyle/>
          <a:p>
            <a:pPr algn="ctr"/>
            <a:r>
              <a:rPr lang="it-IT" sz="2800" dirty="0" smtClean="0">
                <a:solidFill>
                  <a:schemeClr val="accent1">
                    <a:lumMod val="50000"/>
                  </a:schemeClr>
                </a:solidFill>
              </a:rPr>
              <a:t>Ulteriori investimenti regionali</a:t>
            </a:r>
            <a:endParaRPr lang="it-IT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50450" y="1783353"/>
            <a:ext cx="3148552" cy="661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82803" y="1604244"/>
            <a:ext cx="4457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>
                <a:latin typeface="Humanist 521 BT"/>
              </a:rPr>
              <a:t>PREVENZIONE DELL’ALLONTANAMENTO DEI MINORI DAL NUCLEO FAMILIARE </a:t>
            </a:r>
            <a:endParaRPr lang="it-IT" sz="2400" dirty="0">
              <a:latin typeface="Humanist 521 BT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851918" y="1701414"/>
            <a:ext cx="42920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Humanist 521 BT"/>
              </a:rPr>
              <a:t>SOSTEGNO ALLE FAMIGLIE IN SITUAZIONE DI VULNERABILITA</a:t>
            </a:r>
            <a:r>
              <a:rPr lang="it-IT" dirty="0" smtClean="0"/>
              <a:t>’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135766" y="3940997"/>
            <a:ext cx="68724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Humanist 521 BT"/>
              </a:rPr>
              <a:t>Gli obiettivi sono stati quelli di valorizzare la </a:t>
            </a:r>
            <a:r>
              <a:rPr lang="it-IT" sz="2400" b="1" dirty="0">
                <a:latin typeface="Humanist 521 BT"/>
              </a:rPr>
              <a:t>FAMIGLIA</a:t>
            </a:r>
            <a:r>
              <a:rPr lang="it-IT" sz="2400" dirty="0">
                <a:latin typeface="Humanist 521 BT"/>
              </a:rPr>
              <a:t> come </a:t>
            </a:r>
            <a:r>
              <a:rPr lang="it-IT" sz="2400" b="1" dirty="0">
                <a:latin typeface="Humanist 521 BT"/>
              </a:rPr>
              <a:t>RISORSA</a:t>
            </a:r>
            <a:r>
              <a:rPr lang="it-IT" sz="2400" dirty="0">
                <a:latin typeface="Humanist 521 BT"/>
              </a:rPr>
              <a:t> e di riconoscere la «</a:t>
            </a:r>
            <a:r>
              <a:rPr lang="it-IT" sz="2400" b="1" dirty="0">
                <a:latin typeface="Humanist 521 BT"/>
              </a:rPr>
              <a:t>TUTELA DEI MINORI</a:t>
            </a:r>
            <a:r>
              <a:rPr lang="it-IT" sz="2400" dirty="0">
                <a:latin typeface="Humanist 521 BT"/>
              </a:rPr>
              <a:t>» in </a:t>
            </a:r>
            <a:r>
              <a:rPr lang="it-IT" sz="2400" dirty="0" smtClean="0">
                <a:latin typeface="Humanist 521 BT"/>
              </a:rPr>
              <a:t>tutte </a:t>
            </a:r>
            <a:r>
              <a:rPr lang="it-IT" sz="2400" dirty="0">
                <a:latin typeface="Humanist 521 BT"/>
              </a:rPr>
              <a:t>quelle azioni che sostengono la famiglia nei compiti di </a:t>
            </a:r>
            <a:r>
              <a:rPr lang="it-IT" sz="2400" b="1" dirty="0">
                <a:latin typeface="Humanist 521 BT"/>
              </a:rPr>
              <a:t>CURA</a:t>
            </a:r>
            <a:r>
              <a:rPr lang="it-IT" sz="2400" dirty="0">
                <a:latin typeface="Humanist 521 BT"/>
              </a:rPr>
              <a:t> e </a:t>
            </a:r>
            <a:r>
              <a:rPr lang="it-IT" sz="2400" b="1" dirty="0">
                <a:latin typeface="Humanist 521 BT"/>
              </a:rPr>
              <a:t>RESPONSABILITA’ </a:t>
            </a:r>
            <a:r>
              <a:rPr lang="it-IT" sz="2400" b="1" dirty="0" smtClean="0">
                <a:latin typeface="Humanist 521 BT"/>
              </a:rPr>
              <a:t>GENITORIALE</a:t>
            </a:r>
            <a:endParaRPr lang="it-IT" sz="2400" b="1" dirty="0">
              <a:latin typeface="Humanist 521 BT"/>
            </a:endParaRPr>
          </a:p>
        </p:txBody>
      </p:sp>
    </p:spTree>
    <p:extLst>
      <p:ext uri="{BB962C8B-B14F-4D97-AF65-F5344CB8AC3E}">
        <p14:creationId xmlns:p14="http://schemas.microsoft.com/office/powerpoint/2010/main" val="249732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8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221673" y="142600"/>
            <a:ext cx="8793017" cy="672075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 Avviso «Famiglie al centro»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57200" y="1033792"/>
            <a:ext cx="8229600" cy="4881816"/>
          </a:xfrm>
        </p:spPr>
        <p:txBody>
          <a:bodyPr/>
          <a:lstStyle/>
          <a:p>
            <a:pPr marL="0" indent="0">
              <a:buNone/>
            </a:pPr>
            <a:r>
              <a:rPr lang="it-IT" sz="2800" b="1" dirty="0" smtClean="0"/>
              <a:t>3,3 </a:t>
            </a:r>
            <a:r>
              <a:rPr lang="it-IT" sz="2800" b="1" dirty="0"/>
              <a:t>milioni</a:t>
            </a:r>
            <a:r>
              <a:rPr lang="it-IT" sz="2800" dirty="0"/>
              <a:t> di euro </a:t>
            </a:r>
            <a:r>
              <a:rPr lang="it-IT" sz="2800" dirty="0" smtClean="0"/>
              <a:t>POR-</a:t>
            </a:r>
            <a:r>
              <a:rPr lang="it-IT" sz="2800" b="1" dirty="0" smtClean="0"/>
              <a:t>FSE</a:t>
            </a:r>
            <a:r>
              <a:rPr lang="it-IT" sz="2800" dirty="0" smtClean="0"/>
              <a:t> </a:t>
            </a:r>
            <a:r>
              <a:rPr lang="it-IT" sz="2800" dirty="0"/>
              <a:t>Liguria 2014- 2020, Asse 2 “Inclusione sociale e lotta alla povertà</a:t>
            </a:r>
            <a:r>
              <a:rPr lang="it-IT" sz="2800" dirty="0" smtClean="0"/>
              <a:t>” destinati a: </a:t>
            </a:r>
          </a:p>
          <a:p>
            <a:pPr marL="0" indent="0">
              <a:buNone/>
            </a:pPr>
            <a:endParaRPr lang="it-IT" sz="1800" dirty="0" smtClean="0"/>
          </a:p>
          <a:p>
            <a:pPr marL="0" indent="0">
              <a:buNone/>
            </a:pPr>
            <a:endParaRPr lang="it-IT" sz="1800" dirty="0" smtClean="0"/>
          </a:p>
          <a:p>
            <a:r>
              <a:rPr lang="it-IT" sz="2400" dirty="0" smtClean="0"/>
              <a:t>Azioni </a:t>
            </a:r>
            <a:r>
              <a:rPr lang="it-IT" sz="2400" dirty="0"/>
              <a:t>di sostegno alle </a:t>
            </a:r>
            <a:r>
              <a:rPr lang="it-IT" sz="2400" dirty="0" smtClean="0"/>
              <a:t>famiglie</a:t>
            </a:r>
          </a:p>
          <a:p>
            <a:r>
              <a:rPr lang="it-IT" sz="2400" dirty="0"/>
              <a:t>P</a:t>
            </a:r>
            <a:r>
              <a:rPr lang="it-IT" sz="2400" dirty="0" smtClean="0"/>
              <a:t>revenzione </a:t>
            </a:r>
            <a:r>
              <a:rPr lang="it-IT" sz="2400" dirty="0"/>
              <a:t>del disagio dei minori e contrasto alla violenza di </a:t>
            </a:r>
            <a:r>
              <a:rPr lang="it-IT" sz="2400" dirty="0" smtClean="0"/>
              <a:t>genere integrando </a:t>
            </a:r>
            <a:r>
              <a:rPr lang="it-IT" sz="2400" dirty="0"/>
              <a:t>e potenziando l’attività dei servizi territoriali e </a:t>
            </a:r>
            <a:r>
              <a:rPr lang="it-IT" sz="2400" dirty="0" smtClean="0"/>
              <a:t>specialistici</a:t>
            </a:r>
          </a:p>
          <a:p>
            <a:r>
              <a:rPr lang="it-IT" sz="2400" dirty="0"/>
              <a:t>A</a:t>
            </a:r>
            <a:r>
              <a:rPr lang="it-IT" sz="2400" dirty="0" smtClean="0"/>
              <a:t>llo </a:t>
            </a:r>
            <a:r>
              <a:rPr lang="it-IT" sz="2400" dirty="0"/>
              <a:t>scopo di prevenire o ridurre le situazioni di disagio e di creare condizioni favorevoli al mantenimento dei minori nel proprio nucleo familiare.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4791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AF9CA-F339-8E4E-9ADF-703E60DCF93B}" type="slidenum">
              <a:rPr lang="it-IT" smtClean="0"/>
              <a:t>9</a:t>
            </a:fld>
            <a:endParaRPr lang="it-IT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221673" y="142600"/>
            <a:ext cx="8793017" cy="672075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chemeClr val="accent1">
                    <a:lumMod val="50000"/>
                  </a:schemeClr>
                </a:solidFill>
              </a:rPr>
              <a:t> Fondo famiglia</a:t>
            </a:r>
            <a:endParaRPr lang="it-IT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57200" y="1033791"/>
            <a:ext cx="8229600" cy="5197191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/>
              <a:t>La Regione Liguria da diversi anni ripartisce ai territori la quota del </a:t>
            </a:r>
            <a:r>
              <a:rPr lang="it-IT" sz="1800" b="1" dirty="0"/>
              <a:t>Fondo nazionale per le politiche della famiglia, sostenendo gli interventi con una quota di co-finanziamento </a:t>
            </a:r>
            <a:r>
              <a:rPr lang="it-IT" sz="1800" b="1" dirty="0" smtClean="0"/>
              <a:t>regionale</a:t>
            </a:r>
            <a:r>
              <a:rPr lang="it-IT" sz="1800" dirty="0"/>
              <a:t> </a:t>
            </a:r>
            <a:r>
              <a:rPr lang="it-IT" sz="1800" dirty="0" smtClean="0"/>
              <a:t>(</a:t>
            </a:r>
            <a:r>
              <a:rPr lang="it-IT" sz="1700" dirty="0" smtClean="0"/>
              <a:t>per l’anno 2018 Euro 133.702,42 nazionali e 201.739,83 regionali mentre per l’anno 2019 Euro 453.000 nazionali e 90.600 regionali</a:t>
            </a:r>
            <a:r>
              <a:rPr lang="it-IT" sz="1800" dirty="0" smtClean="0"/>
              <a:t>).</a:t>
            </a:r>
          </a:p>
          <a:p>
            <a:pPr marL="0" indent="0">
              <a:buNone/>
            </a:pPr>
            <a:endParaRPr lang="it-IT" sz="1800" dirty="0" smtClean="0"/>
          </a:p>
          <a:p>
            <a:pPr marL="0" indent="0">
              <a:buNone/>
            </a:pPr>
            <a:r>
              <a:rPr lang="it-IT" sz="1800" dirty="0" smtClean="0"/>
              <a:t>L’attuale programmazione prevede, in collaborazione con Alisa:</a:t>
            </a:r>
          </a:p>
          <a:p>
            <a:pPr marL="0" indent="0">
              <a:buNone/>
            </a:pPr>
            <a:r>
              <a:rPr lang="it-IT" sz="1800" dirty="0" smtClean="0"/>
              <a:t>Attività </a:t>
            </a:r>
            <a:r>
              <a:rPr lang="it-IT" sz="1800" dirty="0"/>
              <a:t>di sostegno alla neo-genitorialità e promozione del benessere del neonato, anche attraverso interventi di home </a:t>
            </a:r>
            <a:r>
              <a:rPr lang="it-IT" sz="1800" dirty="0" err="1"/>
              <a:t>visiting</a:t>
            </a:r>
            <a:r>
              <a:rPr lang="it-IT" sz="1800" dirty="0"/>
              <a:t>, secondo un modello sperimentale basato sulla costituzione di una equipe multidisciplinare sociosanitaria composta da personale dei servizi sociali comunali e dei consultori famigliari delle ASL, in raccordo con i punti nascita e i centri per la famiglia, che in un’ottica preventiva svolga prevalentemente interventi quali:</a:t>
            </a:r>
          </a:p>
          <a:p>
            <a:pPr marL="0" indent="0">
              <a:buNone/>
            </a:pPr>
            <a:r>
              <a:rPr lang="it-IT" sz="1800" dirty="0"/>
              <a:t>· osservazione e valutazione delle situazioni a rischio</a:t>
            </a:r>
          </a:p>
          <a:p>
            <a:pPr marL="0" indent="0">
              <a:buNone/>
            </a:pPr>
            <a:r>
              <a:rPr lang="it-IT" sz="1800" dirty="0"/>
              <a:t>· sostegno alla neo-genitorialità anche attraverso interventi educativi</a:t>
            </a:r>
          </a:p>
          <a:p>
            <a:pPr marL="0" indent="0">
              <a:buNone/>
            </a:pPr>
            <a:r>
              <a:rPr lang="it-IT" sz="1800" dirty="0"/>
              <a:t>· sostegno alla relazione precoce madre-bambino e per la prevenzione degli stati di fragilità. </a:t>
            </a:r>
          </a:p>
          <a:p>
            <a:pPr marL="0" indent="0">
              <a:buNone/>
            </a:pPr>
            <a:r>
              <a:rPr lang="it-IT" sz="1800" dirty="0"/>
              <a:t> </a:t>
            </a:r>
          </a:p>
          <a:p>
            <a:endParaRPr lang="it-IT" sz="1500" dirty="0"/>
          </a:p>
        </p:txBody>
      </p:sp>
    </p:spTree>
    <p:extLst>
      <p:ext uri="{BB962C8B-B14F-4D97-AF65-F5344CB8AC3E}">
        <p14:creationId xmlns:p14="http://schemas.microsoft.com/office/powerpoint/2010/main" val="91159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1044</Words>
  <Application>Microsoft Office PowerPoint</Application>
  <PresentationFormat>Presentazione su schermo (4:3)</PresentationFormat>
  <Paragraphs>142</Paragraphs>
  <Slides>18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4" baseType="lpstr">
      <vt:lpstr>Arial</vt:lpstr>
      <vt:lpstr>Calibri</vt:lpstr>
      <vt:lpstr>Humanist 521 BT</vt:lpstr>
      <vt:lpstr>Times New Roman</vt:lpstr>
      <vt:lpstr>Wingdings</vt:lpstr>
      <vt:lpstr>Tema di Office</vt:lpstr>
      <vt:lpstr>    Sonia Viale   Come le istituzioni possono lavorare meglio insieme nell’interesse dei minori   Il ruolo delle famiglie  </vt:lpstr>
      <vt:lpstr>Alcuni dati in Regione Liguria (2016)</vt:lpstr>
      <vt:lpstr>Alcuni dati in Regione Liguria (2016)</vt:lpstr>
      <vt:lpstr>Alcuni dati in Regione Liguria (2016)</vt:lpstr>
      <vt:lpstr>Raffronto 2016 - 2017</vt:lpstr>
      <vt:lpstr>Alcuni dati in Regione Liguria (2016)</vt:lpstr>
      <vt:lpstr>Ulteriori investimenti regionali</vt:lpstr>
      <vt:lpstr> Avviso «Famiglie al centro»</vt:lpstr>
      <vt:lpstr> Fondo famiglia</vt:lpstr>
      <vt:lpstr>Formazione </vt:lpstr>
      <vt:lpstr>Il programma nazionale P.I.P.P.I</vt:lpstr>
      <vt:lpstr>DGR 639 del 03/08/2018</vt:lpstr>
      <vt:lpstr>Affidamento familiare</vt:lpstr>
      <vt:lpstr>Gruppo Regionale su Maltrattamento e Abuso a danno di Minori </vt:lpstr>
      <vt:lpstr>Coordinamento Tecnico Regionale per le Politiche sui Minori</vt:lpstr>
      <vt:lpstr>Strutture residenziali socio-educative per minori</vt:lpstr>
      <vt:lpstr>Strutture residenziali socio-educative per minori</vt:lpstr>
      <vt:lpstr>Presentazione standard di PowerPoint</vt:lpstr>
    </vt:vector>
  </TitlesOfParts>
  <Company>datasiel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Franci Simona</dc:creator>
  <cp:lastModifiedBy>Costella Federica</cp:lastModifiedBy>
  <cp:revision>87</cp:revision>
  <dcterms:created xsi:type="dcterms:W3CDTF">2017-03-15T11:42:23Z</dcterms:created>
  <dcterms:modified xsi:type="dcterms:W3CDTF">2019-08-02T14:17:44Z</dcterms:modified>
</cp:coreProperties>
</file>