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8" r:id="rId7"/>
    <p:sldId id="261" r:id="rId8"/>
    <p:sldId id="269" r:id="rId9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02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4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4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5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0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03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0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66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3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2063-9692-4612-B272-A98D7B9AF0C1}" type="datetimeFigureOut">
              <a:rPr lang="it-IT" smtClean="0"/>
              <a:t>03/07/2020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11549-EFDE-4214-B419-BFFCD7E1B1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92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-76200"/>
            <a:ext cx="12192000" cy="701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52" y="95693"/>
            <a:ext cx="109583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1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0"/>
            <a:ext cx="12191774" cy="784695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60035" y="447261"/>
            <a:ext cx="7772399" cy="6254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it-IT" sz="1600" b="1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26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TERRAGIR3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750"/>
              </a:spcAft>
            </a:pPr>
            <a:r>
              <a:rPr lang="it-IT" sz="16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DURATA </a:t>
            </a:r>
            <a:r>
              <a:rPr lang="it-IT" sz="1600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 2/5/18 al </a:t>
            </a:r>
            <a:r>
              <a:rPr lang="it-IT" sz="1600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31/12/2020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 </a:t>
            </a:r>
            <a:r>
              <a:rPr lang="it-IT" sz="16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PROGETTO</a:t>
            </a:r>
            <a:endParaRPr lang="it-IT" sz="1600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Nuoro (capofila)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Regione Liguria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Regione Toscana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Odarc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(Ufficio di sviluppo agricolo e rurale della Corsica)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Consorzio per la tutela dell'olio extra vergine di oliva DOP Riviera Ligure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Strada del vino Cannonau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Federazione Strade del Vino, dell'Olio e dei Sapori di Toscana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Conseil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Interprofessionnel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it-IT" sz="1600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Vins</a:t>
            </a:r>
            <a:r>
              <a:rPr lang="it-IT" sz="1600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Corse - </a:t>
            </a:r>
            <a:r>
              <a:rPr lang="it-IT" sz="1600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16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it-IT" sz="16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TOTALE PROGETTO € </a:t>
            </a:r>
            <a:r>
              <a:rPr lang="it-IT" sz="16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1.105.763,8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it-IT" sz="1600" b="1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it-IT" sz="2000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it-IT" sz="2000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Totale territorio ligure € 276.221,00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96" y="160183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0"/>
            <a:ext cx="12191774" cy="6858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47999" y="742624"/>
            <a:ext cx="7755835" cy="531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it-IT" b="1" dirty="0" smtClean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L’OBIETTIVO</a:t>
            </a:r>
            <a:endParaRPr lang="it-IT" b="1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Aumentare la sostenibilità della domanda turistica transfrontaliera valorizzando le tipicità territoriali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attraverso esperienze </a:t>
            </a:r>
            <a:r>
              <a:rPr lang="it-IT" dirty="0" err="1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green&amp;blue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un’alternativa di qualità al “turismo di massa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750"/>
              </a:spcAft>
            </a:pPr>
            <a:r>
              <a:rPr lang="it-IT" b="1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ATTIVITA</a:t>
            </a:r>
            <a:r>
              <a:rPr lang="it-IT" b="1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Individuazione di 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 LINEE </a:t>
            </a: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GUIDA DEL TURISMO ESPERIENZIALE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Censimento dell’offerta turistica esperienziale </a:t>
            </a:r>
            <a:r>
              <a:rPr lang="it-IT" dirty="0" err="1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green&amp;blue</a:t>
            </a:r>
            <a:endParaRPr lang="it-IT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Supporto formativo alle 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aziende</a:t>
            </a:r>
            <a:endParaRPr lang="it-IT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Selezione delle offerte per la creazione di pacchetti 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prototipali</a:t>
            </a:r>
            <a:endParaRPr lang="it-IT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Vendita online delle offerte esperienziali in pacchetti anche in modalità </a:t>
            </a:r>
            <a:r>
              <a:rPr lang="it-IT" dirty="0" err="1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dirty="0" err="1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ynamic</a:t>
            </a:r>
            <a:r>
              <a:rPr lang="it-IT" dirty="0" smtClean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-packaging</a:t>
            </a:r>
            <a:endParaRPr lang="it-IT" dirty="0"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it-IT" dirty="0"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Promozione dell’offerta e dei risultati del progetto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296" y="160183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56" y="0"/>
            <a:ext cx="12340856" cy="6858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47999" y="1305342"/>
            <a:ext cx="75014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Bell MT" panose="02020503060305020303" pitchFamily="18" charset="0"/>
              </a:rPr>
              <a:t>LE AZIENDE CHE HANNO ADERITO AL PROGETTO</a:t>
            </a:r>
          </a:p>
          <a:p>
            <a:pPr algn="ctr"/>
            <a:endParaRPr lang="it-IT" b="1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Bell MT" panose="02020503060305020303" pitchFamily="18" charset="0"/>
              </a:rPr>
              <a:t>Provincia </a:t>
            </a:r>
            <a:r>
              <a:rPr lang="it-IT" dirty="0">
                <a:latin typeface="Bell MT" panose="02020503060305020303" pitchFamily="18" charset="0"/>
              </a:rPr>
              <a:t>di GENOVA  </a:t>
            </a:r>
            <a:r>
              <a:rPr lang="it-IT" b="1" dirty="0">
                <a:latin typeface="Bell MT" panose="02020503060305020303" pitchFamily="18" charset="0"/>
              </a:rPr>
              <a:t>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Provincia di SAVONA </a:t>
            </a:r>
            <a:r>
              <a:rPr lang="it-IT" b="1" dirty="0" smtClean="0">
                <a:latin typeface="Bell MT" panose="02020503060305020303" pitchFamily="18" charset="0"/>
              </a:rPr>
              <a:t>17</a:t>
            </a:r>
            <a:endParaRPr lang="it-IT" b="1" dirty="0">
              <a:latin typeface="Bell MT" panose="02020503060305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Provincia di LA SPEZIA </a:t>
            </a:r>
            <a:r>
              <a:rPr lang="it-IT" b="1" dirty="0">
                <a:latin typeface="Bell MT" panose="02020503060305020303" pitchFamily="18" charset="0"/>
              </a:rPr>
              <a:t>18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Provincia di IMPERIA </a:t>
            </a:r>
            <a:r>
              <a:rPr lang="it-IT" b="1" dirty="0">
                <a:latin typeface="Bell MT" panose="02020503060305020303" pitchFamily="18" charset="0"/>
              </a:rPr>
              <a:t>16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Aziende del CONSORZIO DI TUTELA DELL’OLIO EVO DOP </a:t>
            </a:r>
            <a:r>
              <a:rPr lang="it-IT" b="1" dirty="0">
                <a:latin typeface="Bell MT" panose="02020503060305020303" pitchFamily="18" charset="0"/>
              </a:rPr>
              <a:t>25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5" y="195087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"/>
            <a:ext cx="12191774" cy="6858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49131" y="474345"/>
            <a:ext cx="86401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sz="2400" b="1" dirty="0" err="1" smtClean="0">
                <a:latin typeface="Bell MT" panose="02020503060305020303" pitchFamily="18" charset="0"/>
              </a:rPr>
              <a:t>Unioncamere</a:t>
            </a:r>
            <a:r>
              <a:rPr lang="it-IT" sz="2400" b="1" dirty="0" smtClean="0">
                <a:latin typeface="Bell MT" panose="02020503060305020303" pitchFamily="18" charset="0"/>
              </a:rPr>
              <a:t> </a:t>
            </a:r>
            <a:r>
              <a:rPr lang="it-IT" sz="2400" b="1" dirty="0">
                <a:latin typeface="Bell MT" panose="02020503060305020303" pitchFamily="18" charset="0"/>
              </a:rPr>
              <a:t>e Sistema Camerale </a:t>
            </a:r>
            <a:r>
              <a:rPr lang="it-IT" sz="2400" b="1" dirty="0" smtClean="0">
                <a:latin typeface="Bell MT" panose="02020503060305020303" pitchFamily="18" charset="0"/>
              </a:rPr>
              <a:t>Ligure</a:t>
            </a:r>
            <a:endParaRPr lang="it-IT" sz="2400" b="1" dirty="0">
              <a:latin typeface="Bell MT" panose="02020503060305020303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it-IT" dirty="0">
              <a:latin typeface="Bell MT" panose="02020503060305020303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Supporto alla stesura delle </a:t>
            </a:r>
            <a:r>
              <a:rPr lang="it-IT" dirty="0" smtClean="0">
                <a:latin typeface="Bell MT" panose="02020503060305020303" pitchFamily="18" charset="0"/>
              </a:rPr>
              <a:t>Linee Guida del Turismo Esperienziale Rurale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 smtClean="0">
                <a:latin typeface="Bell MT" panose="02020503060305020303" pitchFamily="18" charset="0"/>
              </a:rPr>
              <a:t>Individuazione </a:t>
            </a:r>
            <a:r>
              <a:rPr lang="it-IT" dirty="0">
                <a:latin typeface="Bell MT" panose="02020503060305020303" pitchFamily="18" charset="0"/>
              </a:rPr>
              <a:t>dei target prioritari (nazionalità, fascia età, censo etc..)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Censimento delle  offerte di turismo esperienziale di  aziende agrituristiche/</a:t>
            </a:r>
            <a:r>
              <a:rPr lang="it-IT" dirty="0" err="1">
                <a:latin typeface="Bell MT" panose="02020503060305020303" pitchFamily="18" charset="0"/>
              </a:rPr>
              <a:t>ittituristiche</a:t>
            </a:r>
            <a:r>
              <a:rPr lang="it-IT" dirty="0">
                <a:latin typeface="Bell MT" panose="02020503060305020303" pitchFamily="18" charset="0"/>
              </a:rPr>
              <a:t> e dalle fattorie didattiche liguri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Ideazione e realizzazione dei supporti formativi digitali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Selezione delle offerte esperienziali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Definizione della Carta </a:t>
            </a:r>
            <a:r>
              <a:rPr lang="it-IT" dirty="0" smtClean="0">
                <a:latin typeface="Bell MT" panose="02020503060305020303" pitchFamily="18" charset="0"/>
              </a:rPr>
              <a:t>dell’Accoglienza</a:t>
            </a:r>
            <a:endParaRPr lang="it-IT" dirty="0">
              <a:latin typeface="Bell MT" panose="02020503060305020303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Supporto alla selezione dei Tour Operator che venderanno,  sui propri portali, le offerte esperienziali selezionate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Organizzazione della presenza a due eventi nazionale ed internazionali per promuovere il progetto (attività da rivalutare in relazione all’evoluzione delle misure restrittive COVID_19)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Contatti con gli operatori turistici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Supporto </a:t>
            </a:r>
            <a:r>
              <a:rPr lang="it-IT" dirty="0" smtClean="0">
                <a:latin typeface="Bell MT" panose="02020503060305020303" pitchFamily="18" charset="0"/>
              </a:rPr>
              <a:t>all’ideazione </a:t>
            </a:r>
            <a:r>
              <a:rPr lang="it-IT" dirty="0">
                <a:latin typeface="Bell MT" panose="02020503060305020303" pitchFamily="18" charset="0"/>
              </a:rPr>
              <a:t>dei contenuti promozionali da diffondere attraverso 2 totem dedicati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5" y="195087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"/>
            <a:ext cx="12758531" cy="685812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53948" y="2773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81865" y="836643"/>
            <a:ext cx="775979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Bell MT" panose="02020503060305020303" pitchFamily="18" charset="0"/>
              </a:rPr>
              <a:t>Liguria Digitale</a:t>
            </a:r>
          </a:p>
          <a:p>
            <a:endParaRPr lang="it-IT" b="1" dirty="0">
              <a:latin typeface="Bell MT" panose="02020503060305020303" pitchFamily="18" charset="0"/>
            </a:endParaRP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 </a:t>
            </a:r>
            <a:r>
              <a:rPr lang="it-IT" dirty="0" smtClean="0">
                <a:latin typeface="Bell MT" panose="02020503060305020303" pitchFamily="18" charset="0"/>
              </a:rPr>
              <a:t>Aggiornamento </a:t>
            </a:r>
            <a:r>
              <a:rPr lang="it-IT" dirty="0">
                <a:latin typeface="Bell MT" panose="02020503060305020303" pitchFamily="18" charset="0"/>
              </a:rPr>
              <a:t>grafico e funzionale del sito e della APP La Mia Liguria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 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 </a:t>
            </a:r>
            <a:r>
              <a:rPr lang="it-IT" dirty="0" smtClean="0">
                <a:latin typeface="Bell MT" panose="02020503060305020303" pitchFamily="18" charset="0"/>
              </a:rPr>
              <a:t>Contributo </a:t>
            </a:r>
            <a:r>
              <a:rPr lang="it-IT" dirty="0">
                <a:latin typeface="Bell MT" panose="02020503060305020303" pitchFamily="18" charset="0"/>
              </a:rPr>
              <a:t>alla realizzazione della rete dei portali dei partner di progetto per la promozione della nostra offerta fuori regione e coordinamento tecnico delle attività sul web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 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</a:t>
            </a:r>
            <a:r>
              <a:rPr lang="it-IT" dirty="0" smtClean="0">
                <a:latin typeface="Bell MT" panose="02020503060305020303" pitchFamily="18" charset="0"/>
              </a:rPr>
              <a:t> Creazione </a:t>
            </a:r>
            <a:r>
              <a:rPr lang="it-IT" dirty="0">
                <a:latin typeface="Bell MT" panose="02020503060305020303" pitchFamily="18" charset="0"/>
              </a:rPr>
              <a:t>del </a:t>
            </a:r>
            <a:r>
              <a:rPr lang="it-IT" dirty="0" err="1">
                <a:latin typeface="Bell MT" panose="02020503060305020303" pitchFamily="18" charset="0"/>
              </a:rPr>
              <a:t>DataBase</a:t>
            </a:r>
            <a:r>
              <a:rPr lang="it-IT" dirty="0">
                <a:latin typeface="Bell MT" panose="02020503060305020303" pitchFamily="18" charset="0"/>
              </a:rPr>
              <a:t> delle offerte esperienziali </a:t>
            </a:r>
            <a:r>
              <a:rPr lang="it-IT" dirty="0" err="1">
                <a:latin typeface="Bell MT" panose="02020503060305020303" pitchFamily="18" charset="0"/>
              </a:rPr>
              <a:t>green&amp;blue</a:t>
            </a:r>
            <a:r>
              <a:rPr lang="it-IT" dirty="0">
                <a:latin typeface="Bell MT" panose="02020503060305020303" pitchFamily="18" charset="0"/>
              </a:rPr>
              <a:t> e allineamento con gli altri DB regionali 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 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</a:t>
            </a:r>
            <a:r>
              <a:rPr lang="it-IT" dirty="0" smtClean="0">
                <a:latin typeface="Bell MT" panose="02020503060305020303" pitchFamily="18" charset="0"/>
              </a:rPr>
              <a:t>Piattaforma </a:t>
            </a:r>
            <a:r>
              <a:rPr lang="it-IT" dirty="0">
                <a:latin typeface="Bell MT" panose="02020503060305020303" pitchFamily="18" charset="0"/>
              </a:rPr>
              <a:t>e-learning e supporto audio/video alla realizzazione del percorso formativo rivolto agli operatori (</a:t>
            </a:r>
            <a:r>
              <a:rPr lang="it-IT" dirty="0" err="1">
                <a:latin typeface="Bell MT" panose="02020503060305020303" pitchFamily="18" charset="0"/>
              </a:rPr>
              <a:t>webinar</a:t>
            </a:r>
            <a:r>
              <a:rPr lang="it-IT" dirty="0">
                <a:latin typeface="Bell MT" panose="02020503060305020303" pitchFamily="18" charset="0"/>
              </a:rPr>
              <a:t> e pillole formative)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 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</a:t>
            </a:r>
            <a:r>
              <a:rPr lang="it-IT" dirty="0" smtClean="0">
                <a:latin typeface="Bell MT" panose="02020503060305020303" pitchFamily="18" charset="0"/>
              </a:rPr>
              <a:t>Supporto </a:t>
            </a:r>
            <a:r>
              <a:rPr lang="it-IT" dirty="0">
                <a:latin typeface="Bell MT" panose="02020503060305020303" pitchFamily="18" charset="0"/>
              </a:rPr>
              <a:t>nella stesura della documentazione tecnica  e nella selezione di forniture tecniche (acquisto due totem)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 </a:t>
            </a:r>
          </a:p>
          <a:p>
            <a:pPr marL="355600" indent="-355600">
              <a:tabLst>
                <a:tab pos="355600" algn="l"/>
              </a:tabLst>
            </a:pPr>
            <a:r>
              <a:rPr lang="it-IT" dirty="0">
                <a:latin typeface="Bell MT" panose="02020503060305020303" pitchFamily="18" charset="0"/>
              </a:rPr>
              <a:t>•     </a:t>
            </a:r>
            <a:r>
              <a:rPr lang="it-IT" dirty="0" smtClean="0">
                <a:latin typeface="Bell MT" panose="02020503060305020303" pitchFamily="18" charset="0"/>
              </a:rPr>
              <a:t>Creazione </a:t>
            </a:r>
            <a:r>
              <a:rPr lang="it-IT" dirty="0">
                <a:latin typeface="Bell MT" panose="02020503060305020303" pitchFamily="18" charset="0"/>
              </a:rPr>
              <a:t>dei contenuti per la promozione delle esperienze attraverso 2 totem dedicati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5" y="195087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0"/>
            <a:ext cx="12191774" cy="6858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138376" y="1334407"/>
            <a:ext cx="7605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Bell MT" panose="02020503060305020303" pitchFamily="18" charset="0"/>
              </a:rPr>
              <a:t>Liguria International</a:t>
            </a:r>
          </a:p>
          <a:p>
            <a:pPr algn="just"/>
            <a:endParaRPr lang="it-IT" b="1" dirty="0">
              <a:latin typeface="Bell MT" panose="02020503060305020303" pitchFamily="18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Attività di promozione dell’offerta ligure esperienziale presso Tour operator stranieri e italiani che lavorano con i paesi target (Germania, Francia e Svizzera), blogger, </a:t>
            </a:r>
            <a:r>
              <a:rPr lang="it-IT" dirty="0" err="1">
                <a:latin typeface="Bell MT" panose="02020503060305020303" pitchFamily="18" charset="0"/>
              </a:rPr>
              <a:t>influencer</a:t>
            </a:r>
            <a:r>
              <a:rPr lang="it-IT" dirty="0">
                <a:latin typeface="Bell MT" panose="02020503060305020303" pitchFamily="18" charset="0"/>
              </a:rPr>
              <a:t>, giornalisti di settore, </a:t>
            </a:r>
            <a:r>
              <a:rPr lang="it-IT" dirty="0" err="1">
                <a:latin typeface="Bell MT" panose="02020503060305020303" pitchFamily="18" charset="0"/>
              </a:rPr>
              <a:t>attaverso</a:t>
            </a:r>
            <a:r>
              <a:rPr lang="it-IT" dirty="0" smtClean="0">
                <a:latin typeface="Bell MT" panose="02020503060305020303" pitchFamily="18" charset="0"/>
              </a:rPr>
              <a:t>:</a:t>
            </a:r>
          </a:p>
          <a:p>
            <a:pPr marL="180975" indent="-180975" algn="just">
              <a:buFont typeface="Arial" panose="020B0604020202020204" pitchFamily="34" charset="0"/>
              <a:buChar char="•"/>
            </a:pPr>
            <a:endParaRPr lang="it-IT" dirty="0">
              <a:latin typeface="Bell MT" panose="02020503060305020303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Bell MT" panose="02020503060305020303" pitchFamily="18" charset="0"/>
              </a:rPr>
              <a:t>La realizzazione e la distribuzione di un video promozionale del territorio e dei </a:t>
            </a:r>
            <a:r>
              <a:rPr lang="it-IT" dirty="0" smtClean="0">
                <a:latin typeface="Bell MT" panose="02020503060305020303" pitchFamily="18" charset="0"/>
              </a:rPr>
              <a:t>prodotti/esperienze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it-IT" dirty="0">
              <a:latin typeface="Bell MT" panose="02020503060305020303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it-IT" dirty="0">
                <a:latin typeface="Bell MT" panose="02020503060305020303" pitchFamily="18" charset="0"/>
              </a:rPr>
              <a:t>L’organizzazione, in autunno, di un educational dedicato a Tour operator e </a:t>
            </a:r>
            <a:r>
              <a:rPr lang="it-IT" dirty="0" err="1" smtClean="0">
                <a:latin typeface="Bell MT" panose="02020503060305020303" pitchFamily="18" charset="0"/>
              </a:rPr>
              <a:t>influencer</a:t>
            </a:r>
            <a:endParaRPr lang="it-IT" dirty="0" smtClean="0">
              <a:latin typeface="Bell MT" panose="02020503060305020303" pitchFamily="18" charset="0"/>
            </a:endParaRPr>
          </a:p>
          <a:p>
            <a:pPr marL="638175" lvl="1" indent="-180975" algn="just">
              <a:buFont typeface="Arial" panose="020B0604020202020204" pitchFamily="34" charset="0"/>
              <a:buChar char="•"/>
            </a:pPr>
            <a:endParaRPr lang="it-IT" dirty="0">
              <a:latin typeface="Bell MT" panose="02020503060305020303" pitchFamily="18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it-IT" dirty="0">
                <a:latin typeface="Bell MT" panose="02020503060305020303" pitchFamily="18" charset="0"/>
              </a:rPr>
              <a:t>Cura delle traduzioni di documenti e materiali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5" y="195087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" y="-126"/>
            <a:ext cx="12191774" cy="685812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19179" y="476746"/>
            <a:ext cx="794173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latin typeface="Bell MT" panose="02020503060305020303" pitchFamily="18" charset="0"/>
            </a:endParaRPr>
          </a:p>
          <a:p>
            <a:pPr algn="ctr"/>
            <a:r>
              <a:rPr lang="it-IT" sz="2000" b="1" dirty="0" smtClean="0">
                <a:latin typeface="Bell MT" panose="02020503060305020303" pitchFamily="18" charset="0"/>
              </a:rPr>
              <a:t>LE </a:t>
            </a:r>
            <a:r>
              <a:rPr lang="it-IT" sz="2000" b="1" dirty="0">
                <a:latin typeface="Bell MT" panose="02020503060305020303" pitchFamily="18" charset="0"/>
              </a:rPr>
              <a:t>RICADUTE SUL TERRITORIO</a:t>
            </a:r>
          </a:p>
          <a:p>
            <a:endParaRPr lang="it-IT" b="1" dirty="0">
              <a:latin typeface="Bell MT" panose="02020503060305020303" pitchFamily="18" charset="0"/>
            </a:endParaRPr>
          </a:p>
          <a:p>
            <a:pPr algn="just"/>
            <a:r>
              <a:rPr lang="it-IT" b="1" dirty="0">
                <a:latin typeface="Bell MT" panose="02020503060305020303" pitchFamily="18" charset="0"/>
              </a:rPr>
              <a:t>Creazione di un Database dinamico dell’offerta </a:t>
            </a:r>
            <a:r>
              <a:rPr lang="it-IT" dirty="0">
                <a:latin typeface="Bell MT" panose="02020503060305020303" pitchFamily="18" charset="0"/>
              </a:rPr>
              <a:t>(con la possibilità di inserimento di nuove esperienze/aziende in modo autonomo da parte degli stessi operatori)</a:t>
            </a:r>
          </a:p>
          <a:p>
            <a:pPr algn="just"/>
            <a:endParaRPr lang="it-IT" sz="900" dirty="0" smtClean="0">
              <a:latin typeface="Bell MT" panose="02020503060305020303" pitchFamily="18" charset="0"/>
            </a:endParaRPr>
          </a:p>
          <a:p>
            <a:pPr algn="just"/>
            <a:r>
              <a:rPr lang="it-IT" b="1" dirty="0" smtClean="0">
                <a:latin typeface="Bell MT" panose="02020503060305020303" pitchFamily="18" charset="0"/>
              </a:rPr>
              <a:t>Crescita </a:t>
            </a:r>
            <a:r>
              <a:rPr lang="it-IT" b="1" dirty="0">
                <a:latin typeface="Bell MT" panose="02020503060305020303" pitchFamily="18" charset="0"/>
              </a:rPr>
              <a:t>professionale delle aziende agricole</a:t>
            </a:r>
            <a:r>
              <a:rPr lang="it-IT" dirty="0">
                <a:latin typeface="Bell MT" panose="02020503060305020303" pitchFamily="18" charset="0"/>
              </a:rPr>
              <a:t>: attraverso gli strumenti di formazione continua e differita (</a:t>
            </a:r>
            <a:r>
              <a:rPr lang="it-IT" dirty="0" err="1">
                <a:latin typeface="Bell MT" panose="02020503060305020303" pitchFamily="18" charset="0"/>
              </a:rPr>
              <a:t>webinar</a:t>
            </a:r>
            <a:r>
              <a:rPr lang="it-IT" dirty="0">
                <a:latin typeface="Bell MT" panose="02020503060305020303" pitchFamily="18" charset="0"/>
              </a:rPr>
              <a:t> e Pillole f</a:t>
            </a:r>
            <a:r>
              <a:rPr lang="it-IT" dirty="0" smtClean="0">
                <a:latin typeface="Bell MT" panose="02020503060305020303" pitchFamily="18" charset="0"/>
              </a:rPr>
              <a:t>ormative</a:t>
            </a:r>
            <a:r>
              <a:rPr lang="it-IT" dirty="0">
                <a:latin typeface="Bell MT" panose="02020503060305020303" pitchFamily="18" charset="0"/>
              </a:rPr>
              <a:t>) le aziende interessate potranno perfezionare la propria offerta per adeguarla agli standard richiesti dai clienti</a:t>
            </a:r>
          </a:p>
          <a:p>
            <a:pPr algn="just"/>
            <a:endParaRPr lang="it-IT" sz="900" dirty="0" smtClean="0">
              <a:latin typeface="Bell MT" panose="02020503060305020303" pitchFamily="18" charset="0"/>
            </a:endParaRPr>
          </a:p>
          <a:p>
            <a:pPr algn="just"/>
            <a:r>
              <a:rPr lang="it-IT" b="1" dirty="0" smtClean="0">
                <a:latin typeface="Bell MT" panose="02020503060305020303" pitchFamily="18" charset="0"/>
              </a:rPr>
              <a:t>Promozione </a:t>
            </a:r>
            <a:r>
              <a:rPr lang="it-IT" b="1" dirty="0">
                <a:latin typeface="Bell MT" panose="02020503060305020303" pitchFamily="18" charset="0"/>
              </a:rPr>
              <a:t>del territorio e della proposta </a:t>
            </a:r>
            <a:r>
              <a:rPr lang="it-IT" b="1" dirty="0" smtClean="0">
                <a:latin typeface="Bell MT" panose="02020503060305020303" pitchFamily="18" charset="0"/>
              </a:rPr>
              <a:t>esperienziale </a:t>
            </a:r>
            <a:r>
              <a:rPr lang="it-IT" dirty="0" smtClean="0">
                <a:latin typeface="Bell MT" panose="02020503060305020303" pitchFamily="18" charset="0"/>
              </a:rPr>
              <a:t>verso </a:t>
            </a:r>
            <a:r>
              <a:rPr lang="it-IT" dirty="0">
                <a:latin typeface="Bell MT" panose="02020503060305020303" pitchFamily="18" charset="0"/>
              </a:rPr>
              <a:t>l’utenza finale (canali social e portali anche in sinergia con l’Agenzia </a:t>
            </a:r>
            <a:r>
              <a:rPr lang="it-IT" dirty="0" err="1">
                <a:latin typeface="Bell MT" panose="02020503060305020303" pitchFamily="18" charset="0"/>
              </a:rPr>
              <a:t>InLiguria</a:t>
            </a:r>
            <a:r>
              <a:rPr lang="it-IT" dirty="0">
                <a:latin typeface="Bell MT" panose="02020503060305020303" pitchFamily="18" charset="0"/>
              </a:rPr>
              <a:t>) e verso tour operator e </a:t>
            </a:r>
            <a:r>
              <a:rPr lang="it-IT" dirty="0" err="1">
                <a:latin typeface="Bell MT" panose="02020503060305020303" pitchFamily="18" charset="0"/>
              </a:rPr>
              <a:t>influencer</a:t>
            </a:r>
            <a:endParaRPr lang="it-IT" dirty="0">
              <a:latin typeface="Bell MT" panose="02020503060305020303" pitchFamily="18" charset="0"/>
            </a:endParaRPr>
          </a:p>
          <a:p>
            <a:pPr algn="just"/>
            <a:endParaRPr lang="it-IT" sz="900" dirty="0">
              <a:latin typeface="Bell MT" panose="02020503060305020303" pitchFamily="18" charset="0"/>
            </a:endParaRPr>
          </a:p>
          <a:p>
            <a:pPr algn="just"/>
            <a:r>
              <a:rPr lang="it-IT" b="1" dirty="0">
                <a:latin typeface="Bell MT" panose="02020503060305020303" pitchFamily="18" charset="0"/>
              </a:rPr>
              <a:t>Inserimento delle aziende selezionate sulla APP </a:t>
            </a:r>
            <a:r>
              <a:rPr lang="it-IT" b="1" dirty="0" err="1">
                <a:latin typeface="Bell MT" panose="02020503060305020303" pitchFamily="18" charset="0"/>
              </a:rPr>
              <a:t>LaMiaLiguria</a:t>
            </a:r>
            <a:r>
              <a:rPr lang="it-IT" b="1" dirty="0">
                <a:latin typeface="Bell MT" panose="02020503060305020303" pitchFamily="18" charset="0"/>
              </a:rPr>
              <a:t> </a:t>
            </a:r>
            <a:r>
              <a:rPr lang="it-IT" dirty="0">
                <a:latin typeface="Bell MT" panose="02020503060305020303" pitchFamily="18" charset="0"/>
              </a:rPr>
              <a:t>per raggiungere anche una utenza giovane e </a:t>
            </a:r>
            <a:r>
              <a:rPr lang="it-IT" dirty="0" err="1">
                <a:latin typeface="Bell MT" panose="02020503060305020303" pitchFamily="18" charset="0"/>
              </a:rPr>
              <a:t>smart</a:t>
            </a:r>
            <a:r>
              <a:rPr lang="it-IT" dirty="0">
                <a:latin typeface="Bell MT" panose="02020503060305020303" pitchFamily="18" charset="0"/>
              </a:rPr>
              <a:t> </a:t>
            </a:r>
          </a:p>
          <a:p>
            <a:pPr algn="just"/>
            <a:endParaRPr lang="it-IT" sz="900" dirty="0">
              <a:latin typeface="Bell MT" panose="02020503060305020303" pitchFamily="18" charset="0"/>
            </a:endParaRPr>
          </a:p>
          <a:p>
            <a:pPr algn="just"/>
            <a:r>
              <a:rPr lang="it-IT" b="1" dirty="0">
                <a:latin typeface="Bell MT" panose="02020503060305020303" pitchFamily="18" charset="0"/>
              </a:rPr>
              <a:t>Facilitazione della vendita al cliente «tradizionale» </a:t>
            </a:r>
            <a:r>
              <a:rPr lang="it-IT" dirty="0">
                <a:latin typeface="Bell MT" panose="02020503060305020303" pitchFamily="18" charset="0"/>
              </a:rPr>
              <a:t>attraverso la collaborazione con tour operator specializzati nella vendita online  di pacchetti preconfezionati o in modalità «</a:t>
            </a:r>
            <a:r>
              <a:rPr lang="it-IT" dirty="0" err="1">
                <a:latin typeface="Bell MT" panose="02020503060305020303" pitchFamily="18" charset="0"/>
              </a:rPr>
              <a:t>dynamic</a:t>
            </a:r>
            <a:r>
              <a:rPr lang="it-IT" dirty="0">
                <a:latin typeface="Bell MT" panose="02020503060305020303" pitchFamily="18" charset="0"/>
              </a:rPr>
              <a:t> packaging»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665" y="195087"/>
            <a:ext cx="1169581" cy="1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33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508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Sassi Lorenzo</dc:creator>
  <cp:lastModifiedBy>Santini Paola</cp:lastModifiedBy>
  <cp:revision>29</cp:revision>
  <cp:lastPrinted>2020-07-03T08:06:23Z</cp:lastPrinted>
  <dcterms:created xsi:type="dcterms:W3CDTF">2020-07-02T08:19:16Z</dcterms:created>
  <dcterms:modified xsi:type="dcterms:W3CDTF">2020-07-03T08:24:54Z</dcterms:modified>
</cp:coreProperties>
</file>