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-422" y="-77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xmlns="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311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385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6462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7620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xmlns="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0398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1950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5764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2614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xmlns="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4684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9361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8/19/2022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xmlns="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xmlns="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10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8/19/2022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06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54" r:id="rId6"/>
    <p:sldLayoutId id="2147483750" r:id="rId7"/>
    <p:sldLayoutId id="2147483751" r:id="rId8"/>
    <p:sldLayoutId id="2147483752" r:id="rId9"/>
    <p:sldLayoutId id="2147483753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xmlns="" id="{2B577FF9-3543-4875-815D-3D87BD8A20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F3AD080-0DB7-564B-4409-9EDBEE14C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815" y="1086479"/>
            <a:ext cx="5325687" cy="4631428"/>
          </a:xfrm>
        </p:spPr>
        <p:txBody>
          <a:bodyPr anchor="t">
            <a:normAutofit/>
          </a:bodyPr>
          <a:lstStyle/>
          <a:p>
            <a:pPr algn="l"/>
            <a:r>
              <a:rPr lang="it-IT" sz="4800" b="1" dirty="0"/>
              <a:t>Robot umanoidi per l’assistenza alle persone con lesione midollare</a:t>
            </a:r>
            <a:endParaRPr lang="en-GB" sz="4800" b="1" dirty="0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xmlns="" id="{F5569EEC-E12F-4856-B407-02B2813A4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9" name="Freeform: Shape 1038">
            <a:extLst>
              <a:ext uri="{FF2B5EF4-FFF2-40B4-BE49-F238E27FC236}">
                <a16:creationId xmlns:a16="http://schemas.microsoft.com/office/drawing/2014/main" xmlns="" id="{CF860788-3A6A-45A3-B3F1-06F1596656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0" name="Picture 6" descr="Nao and Pepper robots review. In case you haven't heard about them… | by  John Doe | Medium">
            <a:extLst>
              <a:ext uri="{FF2B5EF4-FFF2-40B4-BE49-F238E27FC236}">
                <a16:creationId xmlns:a16="http://schemas.microsoft.com/office/drawing/2014/main" xmlns="" id="{085E584A-6624-2F54-8E5D-2902CB034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9510" y="1047092"/>
            <a:ext cx="4375397" cy="4557706"/>
          </a:xfrm>
          <a:custGeom>
            <a:avLst/>
            <a:gdLst/>
            <a:ahLst/>
            <a:cxnLst/>
            <a:rect l="l" t="t" r="r" b="b"/>
            <a:pathLst>
              <a:path w="4579832" h="5347063">
                <a:moveTo>
                  <a:pt x="106985" y="0"/>
                </a:moveTo>
                <a:lnTo>
                  <a:pt x="4472847" y="0"/>
                </a:lnTo>
                <a:cubicBezTo>
                  <a:pt x="4531933" y="0"/>
                  <a:pt x="4579832" y="47899"/>
                  <a:pt x="4579832" y="106985"/>
                </a:cubicBezTo>
                <a:lnTo>
                  <a:pt x="4579832" y="5240078"/>
                </a:lnTo>
                <a:cubicBezTo>
                  <a:pt x="4579832" y="5299164"/>
                  <a:pt x="4531933" y="5347063"/>
                  <a:pt x="4472847" y="5347063"/>
                </a:cubicBezTo>
                <a:lnTo>
                  <a:pt x="106985" y="5347063"/>
                </a:lnTo>
                <a:cubicBezTo>
                  <a:pt x="47899" y="5347063"/>
                  <a:pt x="0" y="5299164"/>
                  <a:pt x="0" y="5240078"/>
                </a:cubicBezTo>
                <a:lnTo>
                  <a:pt x="0" y="106985"/>
                </a:lnTo>
                <a:cubicBezTo>
                  <a:pt x="0" y="47899"/>
                  <a:pt x="47899" y="0"/>
                  <a:pt x="106985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1" name="Freeform: Shape 1040">
            <a:extLst>
              <a:ext uri="{FF2B5EF4-FFF2-40B4-BE49-F238E27FC236}">
                <a16:creationId xmlns:a16="http://schemas.microsoft.com/office/drawing/2014/main" xmlns="" id="{DF1E3393-B852-4883-B778-ED35251129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3" name="Freeform: Shape 1042">
            <a:extLst>
              <a:ext uri="{FF2B5EF4-FFF2-40B4-BE49-F238E27FC236}">
                <a16:creationId xmlns:a16="http://schemas.microsoft.com/office/drawing/2014/main" xmlns="" id="{39853D09-4205-4CC7-83EB-288E886AC9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45" name="Freeform: Shape 1044">
            <a:extLst>
              <a:ext uri="{FF2B5EF4-FFF2-40B4-BE49-F238E27FC236}">
                <a16:creationId xmlns:a16="http://schemas.microsoft.com/office/drawing/2014/main" xmlns="" id="{0D040B79-3E73-4A31-840D-D6B9C9FDFC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1" name="Freeform: Shape 1046">
            <a:extLst>
              <a:ext uri="{FF2B5EF4-FFF2-40B4-BE49-F238E27FC236}">
                <a16:creationId xmlns:a16="http://schemas.microsoft.com/office/drawing/2014/main" xmlns="" id="{156C6AE5-3F8B-42AC-9EA4-1B686A11E9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xmlns="" id="{FD8DD494-AE9D-AE82-CCFD-87BEF6C5F0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27" y="3986937"/>
            <a:ext cx="1377293" cy="954706"/>
          </a:xfrm>
          <a:prstGeom prst="rect">
            <a:avLst/>
          </a:prstGeom>
        </p:spPr>
      </p:pic>
      <p:pic>
        <p:nvPicPr>
          <p:cNvPr id="7" name="Immagine 6" descr="Immagine che contiene testo&#10;&#10;Descrizione generata automaticamente">
            <a:extLst>
              <a:ext uri="{FF2B5EF4-FFF2-40B4-BE49-F238E27FC236}">
                <a16:creationId xmlns:a16="http://schemas.microsoft.com/office/drawing/2014/main" xmlns="" id="{96490961-43BD-9B36-A7B7-1608E6C69E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807" y="4229332"/>
            <a:ext cx="1721851" cy="479606"/>
          </a:xfrm>
          <a:prstGeom prst="rect">
            <a:avLst/>
          </a:prstGeom>
        </p:spPr>
      </p:pic>
      <p:pic>
        <p:nvPicPr>
          <p:cNvPr id="8" name="Immagine 7" descr="Immagine che contiene clipart&#10;&#10;Descrizione generata automaticamente">
            <a:extLst>
              <a:ext uri="{FF2B5EF4-FFF2-40B4-BE49-F238E27FC236}">
                <a16:creationId xmlns:a16="http://schemas.microsoft.com/office/drawing/2014/main" xmlns="" id="{7E8C2FC5-8551-14A2-6694-C2199BD60DD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92" y="4242772"/>
            <a:ext cx="1105548" cy="393300"/>
          </a:xfrm>
          <a:prstGeom prst="rect">
            <a:avLst/>
          </a:prstGeom>
        </p:spPr>
      </p:pic>
      <p:grpSp>
        <p:nvGrpSpPr>
          <p:cNvPr id="11" name="Gruppo 10">
            <a:extLst>
              <a:ext uri="{FF2B5EF4-FFF2-40B4-BE49-F238E27FC236}">
                <a16:creationId xmlns:a16="http://schemas.microsoft.com/office/drawing/2014/main" xmlns="" id="{9EA6B879-FE70-E53E-6DD8-6807F9C36496}"/>
              </a:ext>
            </a:extLst>
          </p:cNvPr>
          <p:cNvGrpSpPr/>
          <p:nvPr/>
        </p:nvGrpSpPr>
        <p:grpSpPr>
          <a:xfrm>
            <a:off x="3666839" y="4967996"/>
            <a:ext cx="1211638" cy="784477"/>
            <a:chOff x="5370054" y="4667100"/>
            <a:chExt cx="1211638" cy="784477"/>
          </a:xfrm>
        </p:grpSpPr>
        <p:sp>
          <p:nvSpPr>
            <p:cNvPr id="10" name="Ovale 9">
              <a:extLst>
                <a:ext uri="{FF2B5EF4-FFF2-40B4-BE49-F238E27FC236}">
                  <a16:creationId xmlns:a16="http://schemas.microsoft.com/office/drawing/2014/main" xmlns="" id="{8E3B48E4-C977-309E-A719-0B81263258A8}"/>
                </a:ext>
              </a:extLst>
            </p:cNvPr>
            <p:cNvSpPr/>
            <p:nvPr/>
          </p:nvSpPr>
          <p:spPr>
            <a:xfrm>
              <a:off x="5452001" y="4667100"/>
              <a:ext cx="1046597" cy="784477"/>
            </a:xfrm>
            <a:prstGeom prst="ellipse">
              <a:avLst/>
            </a:prstGeom>
            <a:solidFill>
              <a:srgbClr val="0F59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Immagine 8">
              <a:extLst>
                <a:ext uri="{FF2B5EF4-FFF2-40B4-BE49-F238E27FC236}">
                  <a16:creationId xmlns:a16="http://schemas.microsoft.com/office/drawing/2014/main" xmlns="" id="{0FE81F61-8EF4-ECAA-ACF6-04AEECA46DB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370054" y="4675888"/>
              <a:ext cx="1211638" cy="761842"/>
            </a:xfrm>
            <a:prstGeom prst="rect">
              <a:avLst/>
            </a:prstGeom>
          </p:spPr>
        </p:pic>
      </p:grpSp>
      <p:pic>
        <p:nvPicPr>
          <p:cNvPr id="13" name="Immagine 12">
            <a:extLst>
              <a:ext uri="{FF2B5EF4-FFF2-40B4-BE49-F238E27FC236}">
                <a16:creationId xmlns:a16="http://schemas.microsoft.com/office/drawing/2014/main" xmlns="" id="{727E109B-8301-B10D-FF33-B40E76ED439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504" y="5018624"/>
            <a:ext cx="1012835" cy="683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465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xmlns="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xmlns="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AEAA691-6ADF-06BF-76E1-4C1A86B35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FFFF"/>
                </a:solidFill>
              </a:rPr>
              <a:t>Qual è il nostro OBIETTIVO?</a:t>
            </a:r>
            <a:endParaRPr lang="en-GB" sz="3600" b="1" dirty="0">
              <a:solidFill>
                <a:srgbClr val="FFFFFF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8ECDA67-90CF-3D0B-CC11-D34724BDD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1599" y="591344"/>
            <a:ext cx="6712200" cy="558561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t-IT" sz="3200" dirty="0"/>
              <a:t>Introdurre </a:t>
            </a:r>
            <a:r>
              <a:rPr lang="it-IT" sz="3200" b="1" dirty="0"/>
              <a:t>robot umanoidi nelle corsie dell’Unità Spinale </a:t>
            </a:r>
            <a:r>
              <a:rPr lang="it-IT" sz="3200" dirty="0"/>
              <a:t>in modo da </a:t>
            </a:r>
            <a:r>
              <a:rPr lang="it-IT" sz="3200" b="1" dirty="0"/>
              <a:t>ottimizzare l’intervento assistivo e relazionale </a:t>
            </a:r>
            <a:r>
              <a:rPr lang="it-IT" sz="3200" dirty="0"/>
              <a:t>su persone con lesione al midollo spinale </a:t>
            </a:r>
            <a:endParaRPr lang="en-GB" sz="3200" dirty="0"/>
          </a:p>
        </p:txBody>
      </p:sp>
      <p:sp>
        <p:nvSpPr>
          <p:cNvPr id="16" name="Arc 11">
            <a:extLst>
              <a:ext uri="{FF2B5EF4-FFF2-40B4-BE49-F238E27FC236}">
                <a16:creationId xmlns:a16="http://schemas.microsoft.com/office/drawing/2014/main" xmlns="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8571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FBEF801-D144-22ED-970B-F2C9B8AC7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/>
              <a:t>Da cosa nasce il progetto?</a:t>
            </a:r>
            <a:endParaRPr lang="en-GB" sz="4000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10848C2-D42E-9E05-9330-0578DDC4D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6845"/>
            <a:ext cx="10515600" cy="3708521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it-IT" sz="2800" dirty="0"/>
              <a:t>Abbiamo preso spunto dal progetto del Prof. Antonio Sgorbissa e del suo team..</a:t>
            </a:r>
          </a:p>
          <a:p>
            <a:pPr marL="0" indent="0" algn="ctr">
              <a:buNone/>
            </a:pPr>
            <a:endParaRPr lang="it-IT" sz="3200" dirty="0"/>
          </a:p>
          <a:p>
            <a:pPr marL="0" indent="0" algn="ctr">
              <a:buNone/>
            </a:pPr>
            <a:r>
              <a:rPr lang="it-IT" sz="3200" dirty="0"/>
              <a:t> </a:t>
            </a:r>
            <a:endParaRPr lang="en-GB" sz="3200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xmlns="" id="{299333F4-C41E-48B3-9DEA-9E6CCA041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807" y="3194408"/>
            <a:ext cx="5790385" cy="2384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05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xmlns="" id="{C0F88348-FF64-677B-84C9-BC532E6EAB2C}"/>
              </a:ext>
            </a:extLst>
          </p:cNvPr>
          <p:cNvSpPr/>
          <p:nvPr/>
        </p:nvSpPr>
        <p:spPr>
          <a:xfrm>
            <a:off x="914401" y="3666308"/>
            <a:ext cx="10391775" cy="20116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94D200F4-6163-19E3-D455-33CC39DBF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0491"/>
            <a:ext cx="10515600" cy="262128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t-IT" sz="2800" dirty="0"/>
              <a:t>Un intervento multidisciplinare il cui obiettivo è stato quello di </a:t>
            </a:r>
            <a:r>
              <a:rPr lang="it-IT" sz="2800" b="1" dirty="0"/>
              <a:t>sviluppare il primo robot di assistenza agli anziani in grado di adattarsi alla cultura della persona</a:t>
            </a:r>
            <a:endParaRPr lang="en-GB" sz="2800" b="1" dirty="0"/>
          </a:p>
        </p:txBody>
      </p:sp>
      <p:pic>
        <p:nvPicPr>
          <p:cNvPr id="3074" name="Picture 2" descr="Bandiera del Regno Unito - Wikipedia">
            <a:extLst>
              <a:ext uri="{FF2B5EF4-FFF2-40B4-BE49-F238E27FC236}">
                <a16:creationId xmlns:a16="http://schemas.microsoft.com/office/drawing/2014/main" xmlns="" id="{2C850678-8D5F-9751-E212-40A05C05E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091" y="3884131"/>
            <a:ext cx="2580000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Bandiera della Francia - Wikipedia">
            <a:extLst>
              <a:ext uri="{FF2B5EF4-FFF2-40B4-BE49-F238E27FC236}">
                <a16:creationId xmlns:a16="http://schemas.microsoft.com/office/drawing/2014/main" xmlns="" id="{372C69F5-F712-8B3C-22F2-C0434DB6AF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944" y="3884131"/>
            <a:ext cx="2579999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Bandiera del Giappone - Wikipedia">
            <a:extLst>
              <a:ext uri="{FF2B5EF4-FFF2-40B4-BE49-F238E27FC236}">
                <a16:creationId xmlns:a16="http://schemas.microsoft.com/office/drawing/2014/main" xmlns="" id="{5CC9974F-5B05-F01A-97D6-68827A16AC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796" y="3884131"/>
            <a:ext cx="2579999" cy="15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xmlns="" id="{44A6D9BF-1056-FF82-7112-FC55AE1419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24" y="225229"/>
            <a:ext cx="2672714" cy="1100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979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A3BCEFF-D7D7-BC07-07FD-6B5D6A136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it-IT" sz="2800" dirty="0"/>
              <a:t>Il progetto mirava a </a:t>
            </a:r>
            <a:r>
              <a:rPr lang="it-IT" sz="2800" b="1" dirty="0"/>
              <a:t>creare un equipollente di relazione </a:t>
            </a:r>
            <a:r>
              <a:rPr lang="it-IT" sz="2800" dirty="0"/>
              <a:t>che andasse a ridurre la solitudine e malinconia dei soggetti anziani;</a:t>
            </a:r>
          </a:p>
          <a:p>
            <a:r>
              <a:rPr lang="it-IT" sz="2800" dirty="0"/>
              <a:t>La </a:t>
            </a:r>
            <a:r>
              <a:rPr lang="it-IT" sz="2800" b="1" dirty="0"/>
              <a:t>deafferentazione psicologica non veniva colmata da relazioni interpersonali ed i robot sono intervenuti con successo</a:t>
            </a:r>
            <a:r>
              <a:rPr lang="it-IT" sz="2800" dirty="0"/>
              <a:t> nel colmare questo vuoto sociale ed emotivo;</a:t>
            </a:r>
          </a:p>
          <a:p>
            <a:r>
              <a:rPr lang="it-IT" sz="2800" dirty="0"/>
              <a:t>Il progetto si è </a:t>
            </a:r>
            <a:r>
              <a:rPr lang="it-IT" sz="2800" b="1" dirty="0"/>
              <a:t>concluso</a:t>
            </a:r>
            <a:r>
              <a:rPr lang="it-IT" sz="2800" dirty="0"/>
              <a:t> </a:t>
            </a:r>
            <a:r>
              <a:rPr lang="it-IT" sz="2800" b="1" dirty="0"/>
              <a:t>a fine 2020</a:t>
            </a:r>
            <a:r>
              <a:rPr lang="it-IT" sz="2800" dirty="0"/>
              <a:t>;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A9C8EF27-BEED-291E-4348-381561D55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24" y="225229"/>
            <a:ext cx="2672714" cy="1100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656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8B19B8E-D60F-B35F-6399-A48E5DBA9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b="1" dirty="0"/>
              <a:t>Qual è lo strumento utilizzato?</a:t>
            </a:r>
            <a:endParaRPr lang="en-GB" sz="4000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7C35B161-D8F3-9F44-D8F9-BCAF8E3B9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9348"/>
            <a:ext cx="7323909" cy="471133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t-IT" sz="3200" b="1" dirty="0"/>
              <a:t>ROBOT UMANOIDI</a:t>
            </a:r>
          </a:p>
          <a:p>
            <a:pPr marL="0" indent="0">
              <a:buNone/>
            </a:pPr>
            <a:r>
              <a:rPr lang="it-IT" sz="3000" dirty="0"/>
              <a:t>Un robot umanoide è una macchina:</a:t>
            </a:r>
          </a:p>
          <a:p>
            <a:r>
              <a:rPr lang="it-IT" sz="3000" b="1" dirty="0"/>
              <a:t>autonoma</a:t>
            </a:r>
            <a:r>
              <a:rPr lang="it-IT" sz="3000" dirty="0"/>
              <a:t>, quindi non </a:t>
            </a:r>
            <a:r>
              <a:rPr lang="it-IT" sz="3000" dirty="0" smtClean="0"/>
              <a:t>operato </a:t>
            </a:r>
            <a:r>
              <a:rPr lang="it-IT" sz="3000" dirty="0"/>
              <a:t>a distanza;</a:t>
            </a:r>
          </a:p>
          <a:p>
            <a:r>
              <a:rPr lang="it-IT" sz="3000" dirty="0"/>
              <a:t>dalle </a:t>
            </a:r>
            <a:r>
              <a:rPr lang="it-IT" sz="3000" b="1" dirty="0"/>
              <a:t>sembianze umane</a:t>
            </a:r>
            <a:r>
              <a:rPr lang="it-IT" sz="3000" dirty="0"/>
              <a:t>;</a:t>
            </a:r>
          </a:p>
          <a:p>
            <a:r>
              <a:rPr lang="it-IT" sz="3000" b="1" dirty="0"/>
              <a:t>capace di interagire </a:t>
            </a:r>
            <a:r>
              <a:rPr lang="it-IT" sz="3000" dirty="0"/>
              <a:t>con l'ambiente circostante.</a:t>
            </a:r>
          </a:p>
        </p:txBody>
      </p:sp>
      <p:pic>
        <p:nvPicPr>
          <p:cNvPr id="4098" name="Picture 2" descr="NAO le robot humanoïde et programmable | SoftBank Robotics">
            <a:extLst>
              <a:ext uri="{FF2B5EF4-FFF2-40B4-BE49-F238E27FC236}">
                <a16:creationId xmlns:a16="http://schemas.microsoft.com/office/drawing/2014/main" xmlns="" id="{FDC1471F-842D-996E-6DA2-34D20E2DE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412" y="3675017"/>
            <a:ext cx="2077058" cy="2661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epper le robot humanoïde et programmable | SoftBank Robotics">
            <a:extLst>
              <a:ext uri="{FF2B5EF4-FFF2-40B4-BE49-F238E27FC236}">
                <a16:creationId xmlns:a16="http://schemas.microsoft.com/office/drawing/2014/main" xmlns="" id="{BCAC7073-D0A4-B0A9-DC4F-5B263B4EC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4668" y="1585020"/>
            <a:ext cx="2914650" cy="5464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864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A3BCEFF-D7D7-BC07-07FD-6B5D6A136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it-IT" sz="2800" dirty="0"/>
              <a:t>Rispetto ad altri, nel progetto «</a:t>
            </a:r>
            <a:r>
              <a:rPr lang="it-IT" sz="2800" dirty="0" err="1"/>
              <a:t>Caresses</a:t>
            </a:r>
            <a:r>
              <a:rPr lang="it-IT" sz="2800" dirty="0"/>
              <a:t>» sono state </a:t>
            </a:r>
            <a:r>
              <a:rPr lang="it-IT" sz="2800" b="1" dirty="0"/>
              <a:t>amplificate le caratteristiche</a:t>
            </a:r>
            <a:r>
              <a:rPr lang="it-IT" sz="2800" dirty="0"/>
              <a:t> </a:t>
            </a:r>
            <a:r>
              <a:rPr lang="it-IT" sz="2800" b="1" dirty="0"/>
              <a:t>che permettono un’inter-relazione </a:t>
            </a:r>
            <a:r>
              <a:rPr lang="it-IT" sz="2800" dirty="0"/>
              <a:t>simile a quella fra due persone.</a:t>
            </a:r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r>
              <a:rPr lang="it-IT" sz="2800" dirty="0"/>
              <a:t>Questo è stato ottenuto grazie al fatto che il</a:t>
            </a:r>
            <a:r>
              <a:rPr lang="it-IT" sz="2800" b="1" dirty="0"/>
              <a:t> «cervello» del robot è sul cloud </a:t>
            </a:r>
            <a:r>
              <a:rPr lang="it-IT" sz="2800" dirty="0"/>
              <a:t>ciò permette un grande sviluppo non condizionato dalle dimensioni del «cranio» del robot.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6899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A3BCEFF-D7D7-BC07-07FD-6B5D6A136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3703"/>
            <a:ext cx="10515600" cy="4361664"/>
          </a:xfrm>
        </p:spPr>
        <p:txBody>
          <a:bodyPr anchor="ctr">
            <a:normAutofit fontScale="92500"/>
          </a:bodyPr>
          <a:lstStyle/>
          <a:p>
            <a:r>
              <a:rPr lang="it-IT" dirty="0"/>
              <a:t>Non solo risponde a domande ma </a:t>
            </a:r>
            <a:r>
              <a:rPr lang="it-IT" b="1" dirty="0"/>
              <a:t>è anche in grado di interloquire</a:t>
            </a:r>
            <a:r>
              <a:rPr lang="it-IT" dirty="0"/>
              <a:t>;</a:t>
            </a:r>
          </a:p>
          <a:p>
            <a:r>
              <a:rPr lang="it-IT" dirty="0"/>
              <a:t>Il robot </a:t>
            </a:r>
            <a:r>
              <a:rPr lang="it-IT" b="1" dirty="0"/>
              <a:t>usa basi culturali specifiche per quel contesto sociale </a:t>
            </a:r>
            <a:r>
              <a:rPr lang="it-IT" dirty="0"/>
              <a:t>(diverse nazionalità hanno una base culturale differente Inglese, giapponese, francese ) </a:t>
            </a:r>
            <a:r>
              <a:rPr lang="it-IT" b="1" dirty="0"/>
              <a:t>sia per iniziare la conversazione sia per sostenerla</a:t>
            </a:r>
            <a:r>
              <a:rPr lang="it-IT" dirty="0"/>
              <a:t>;</a:t>
            </a:r>
          </a:p>
          <a:p>
            <a:r>
              <a:rPr lang="it-IT" dirty="0"/>
              <a:t>Il robot </a:t>
            </a:r>
            <a:r>
              <a:rPr lang="it-IT" b="1" dirty="0"/>
              <a:t>può</a:t>
            </a:r>
            <a:r>
              <a:rPr lang="it-IT" dirty="0"/>
              <a:t> usare le sue competenze culturali per </a:t>
            </a:r>
            <a:r>
              <a:rPr lang="it-IT" b="1" dirty="0"/>
              <a:t>imparare le abitudini ed i gusti della persona</a:t>
            </a:r>
            <a:r>
              <a:rPr lang="it-IT" dirty="0"/>
              <a:t>;</a:t>
            </a:r>
          </a:p>
          <a:p>
            <a:r>
              <a:rPr lang="it-IT" dirty="0"/>
              <a:t>Il robot </a:t>
            </a:r>
            <a:r>
              <a:rPr lang="it-IT" b="1" dirty="0"/>
              <a:t>è in grado anche di memorizzare le informazioni che</a:t>
            </a:r>
            <a:r>
              <a:rPr lang="it-IT" dirty="0"/>
              <a:t>, di volta in volta, </a:t>
            </a:r>
            <a:r>
              <a:rPr lang="it-IT" b="1" dirty="0"/>
              <a:t>gli fornisce la persona con la quale interloquisce</a:t>
            </a:r>
            <a:r>
              <a:rPr lang="it-IT" dirty="0"/>
              <a:t>, e di conseguenza la conversazione diventa sempre più personalizzata;</a:t>
            </a:r>
          </a:p>
          <a:p>
            <a:r>
              <a:rPr lang="it-IT" dirty="0"/>
              <a:t>Le informazioni servono ad orientare le future conversazioni e ad indirizzare le proposte di attività (anche attività fisioterapiche di auto mobilizzazione);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84EB4D7F-0369-D3BB-9CCF-0C8D3470C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sz="4000" b="1" dirty="0"/>
              <a:t>Caratteristiche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3839050189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354</Words>
  <Application>Microsoft Office PowerPoint</Application>
  <PresentationFormat>Personalizzato</PresentationFormat>
  <Paragraphs>26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ShapesVTI</vt:lpstr>
      <vt:lpstr>Robot umanoidi per l’assistenza alle persone con lesione midollare</vt:lpstr>
      <vt:lpstr>Qual è il nostro OBIETTIVO?</vt:lpstr>
      <vt:lpstr>Da cosa nasce il progetto?</vt:lpstr>
      <vt:lpstr>Presentazione standard di PowerPoint</vt:lpstr>
      <vt:lpstr>Presentazione standard di PowerPoint</vt:lpstr>
      <vt:lpstr>Qual è lo strumento utilizzato?</vt:lpstr>
      <vt:lpstr>Presentazione standard di PowerPoint</vt:lpstr>
      <vt:lpstr>Caratteristiche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Robot umanoidi per l’assistenza alle persone con lesione midollare</dc:title>
  <dc:creator>Amy Bellitto</dc:creator>
  <cp:lastModifiedBy>GIGLIOTTI Corrado</cp:lastModifiedBy>
  <cp:revision>6</cp:revision>
  <dcterms:created xsi:type="dcterms:W3CDTF">2022-08-18T08:13:47Z</dcterms:created>
  <dcterms:modified xsi:type="dcterms:W3CDTF">2022-08-19T09:57:58Z</dcterms:modified>
</cp:coreProperties>
</file>